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7"/>
  </p:handoutMasterIdLst>
  <p:sldIdLst>
    <p:sldId id="297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  <p:sldId id="268" r:id="rId14"/>
    <p:sldId id="298" r:id="rId15"/>
    <p:sldId id="269" r:id="rId16"/>
    <p:sldId id="299" r:id="rId17"/>
    <p:sldId id="271" r:id="rId18"/>
    <p:sldId id="273" r:id="rId19"/>
    <p:sldId id="275" r:id="rId20"/>
    <p:sldId id="274" r:id="rId21"/>
    <p:sldId id="282" r:id="rId22"/>
    <p:sldId id="278" r:id="rId23"/>
    <p:sldId id="279" r:id="rId24"/>
    <p:sldId id="280" r:id="rId25"/>
    <p:sldId id="281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300" r:id="rId41"/>
    <p:sldId id="301" r:id="rId42"/>
    <p:sldId id="302" r:id="rId43"/>
    <p:sldId id="303" r:id="rId44"/>
    <p:sldId id="304" r:id="rId45"/>
    <p:sldId id="305" r:id="rId4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26833" cy="464185"/>
          </a:xfrm>
          <a:prstGeom prst="rect">
            <a:avLst/>
          </a:prstGeom>
        </p:spPr>
        <p:txBody>
          <a:bodyPr vert="horz" lIns="92938" tIns="46469" rIns="92938" bIns="464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2" y="2"/>
            <a:ext cx="3026833" cy="464185"/>
          </a:xfrm>
          <a:prstGeom prst="rect">
            <a:avLst/>
          </a:prstGeom>
        </p:spPr>
        <p:txBody>
          <a:bodyPr vert="horz" lIns="92938" tIns="46469" rIns="92938" bIns="46469" rtlCol="0"/>
          <a:lstStyle>
            <a:lvl1pPr algn="r">
              <a:defRPr sz="1200"/>
            </a:lvl1pPr>
          </a:lstStyle>
          <a:p>
            <a:fld id="{D2414AEA-5F23-46C9-9CA3-3E090C05B94E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38" tIns="46469" rIns="92938" bIns="464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2" y="8817904"/>
            <a:ext cx="3026833" cy="464185"/>
          </a:xfrm>
          <a:prstGeom prst="rect">
            <a:avLst/>
          </a:prstGeom>
        </p:spPr>
        <p:txBody>
          <a:bodyPr vert="horz" lIns="92938" tIns="46469" rIns="92938" bIns="46469" rtlCol="0" anchor="b"/>
          <a:lstStyle>
            <a:lvl1pPr algn="r">
              <a:defRPr sz="1200"/>
            </a:lvl1pPr>
          </a:lstStyle>
          <a:p>
            <a:fld id="{74FCFFF5-5119-497C-8A2F-F465464E3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00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A346-7969-4BA1-8FD1-8E344A7E7C6A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51D-8B52-40C6-B14E-AB7299D8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6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A346-7969-4BA1-8FD1-8E344A7E7C6A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51D-8B52-40C6-B14E-AB7299D8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44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A346-7969-4BA1-8FD1-8E344A7E7C6A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51D-8B52-40C6-B14E-AB7299D8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00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A346-7969-4BA1-8FD1-8E344A7E7C6A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51D-8B52-40C6-B14E-AB7299D8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8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A346-7969-4BA1-8FD1-8E344A7E7C6A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51D-8B52-40C6-B14E-AB7299D8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920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A346-7969-4BA1-8FD1-8E344A7E7C6A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51D-8B52-40C6-B14E-AB7299D8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3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A346-7969-4BA1-8FD1-8E344A7E7C6A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51D-8B52-40C6-B14E-AB7299D8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5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A346-7969-4BA1-8FD1-8E344A7E7C6A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51D-8B52-40C6-B14E-AB7299D8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57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A346-7969-4BA1-8FD1-8E344A7E7C6A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51D-8B52-40C6-B14E-AB7299D8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79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A346-7969-4BA1-8FD1-8E344A7E7C6A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51D-8B52-40C6-B14E-AB7299D8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2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FA346-7969-4BA1-8FD1-8E344A7E7C6A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751D-8B52-40C6-B14E-AB7299D8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3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FA346-7969-4BA1-8FD1-8E344A7E7C6A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751D-8B52-40C6-B14E-AB7299D89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17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14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ENEE244-02xx</a:t>
            </a:r>
            <a:br>
              <a:rPr lang="en-US" dirty="0" smtClean="0"/>
            </a:br>
            <a:r>
              <a:rPr lang="en-US" dirty="0" smtClean="0"/>
              <a:t>Digital Logic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5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122374"/>
              </p:ext>
            </p:extLst>
          </p:nvPr>
        </p:nvGraphicFramePr>
        <p:xfrm>
          <a:off x="762000" y="17678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Rounded Rectangular Callout 4"/>
              <p:cNvSpPr/>
              <p:nvPr/>
            </p:nvSpPr>
            <p:spPr>
              <a:xfrm>
                <a:off x="7239000" y="3810000"/>
                <a:ext cx="1600200" cy="1524000"/>
              </a:xfrm>
              <a:prstGeom prst="wedgeRoundRectCallout">
                <a:avLst>
                  <a:gd name="adj1" fmla="val -81530"/>
                  <a:gd name="adj2" fmla="val -25552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 is an </a:t>
                </a:r>
                <a:r>
                  <a:rPr lang="en-US" dirty="0" err="1" smtClean="0"/>
                  <a:t>implicant</a:t>
                </a:r>
                <a:r>
                  <a:rPr lang="en-US" dirty="0" smtClean="0"/>
                  <a:t>. Is it a prime </a:t>
                </a:r>
                <a:r>
                  <a:rPr lang="en-US" dirty="0" err="1" smtClean="0"/>
                  <a:t>implicant</a:t>
                </a:r>
                <a:r>
                  <a:rPr lang="en-US" dirty="0" smtClean="0"/>
                  <a:t>?</a:t>
                </a:r>
                <a:endParaRPr lang="en-US" dirty="0"/>
              </a:p>
            </p:txBody>
          </p:sp>
        </mc:Choice>
        <mc:Fallback>
          <p:sp>
            <p:nvSpPr>
              <p:cNvPr id="5" name="Rounded Rectangular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3810000"/>
                <a:ext cx="1600200" cy="1524000"/>
              </a:xfrm>
              <a:prstGeom prst="wedgeRoundRectCallout">
                <a:avLst>
                  <a:gd name="adj1" fmla="val -81530"/>
                  <a:gd name="adj2" fmla="val -25552"/>
                  <a:gd name="adj3" fmla="val 16667"/>
                </a:avLst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ounded Rectangular Callout 5"/>
              <p:cNvSpPr/>
              <p:nvPr/>
            </p:nvSpPr>
            <p:spPr>
              <a:xfrm>
                <a:off x="7162800" y="1600200"/>
                <a:ext cx="1676400" cy="1752600"/>
              </a:xfrm>
              <a:prstGeom prst="wedgeRoundRectCallout">
                <a:avLst>
                  <a:gd name="adj1" fmla="val -76086"/>
                  <a:gd name="adj2" fmla="val 13037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 is also an </a:t>
                </a:r>
                <a:r>
                  <a:rPr lang="en-US" dirty="0" err="1" smtClean="0"/>
                  <a:t>implicant</a:t>
                </a:r>
                <a:endParaRPr lang="en-US" dirty="0"/>
              </a:p>
            </p:txBody>
          </p:sp>
        </mc:Choice>
        <mc:Fallback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600200"/>
                <a:ext cx="1676400" cy="1752600"/>
              </a:xfrm>
              <a:prstGeom prst="wedgeRoundRectCallout">
                <a:avLst>
                  <a:gd name="adj1" fmla="val -76086"/>
                  <a:gd name="adj2" fmla="val 13037"/>
                  <a:gd name="adj3" fmla="val 16667"/>
                </a:avLst>
              </a:prstGeom>
              <a:blipFill rotWithShape="1">
                <a:blip r:embed="rId3"/>
                <a:stretch>
                  <a:fillRect r="-2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14400" y="5334000"/>
                <a:ext cx="6172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sz="2400" dirty="0" smtClean="0"/>
                  <a:t> is an </a:t>
                </a:r>
                <a:r>
                  <a:rPr lang="en-US" sz="2400" dirty="0" err="1" smtClean="0"/>
                  <a:t>implicant</a:t>
                </a:r>
                <a:r>
                  <a:rPr lang="en-US" sz="2400" dirty="0" smtClean="0"/>
                  <a:t>.  </a:t>
                </a:r>
              </a:p>
              <a:p>
                <a:pPr algn="ctr"/>
                <a:r>
                  <a:rPr lang="en-US" sz="2400" dirty="0" smtClean="0"/>
                  <a:t>Is it a prime </a:t>
                </a:r>
                <a:r>
                  <a:rPr lang="en-US" sz="2400" dirty="0" err="1" smtClean="0"/>
                  <a:t>implicant</a:t>
                </a:r>
                <a:r>
                  <a:rPr lang="en-US" sz="2400" dirty="0" smtClean="0"/>
                  <a:t>?</a:t>
                </a:r>
              </a:p>
              <a:p>
                <a:pPr algn="ctr"/>
                <a:r>
                  <a:rPr lang="en-US" sz="2400" dirty="0" smtClean="0"/>
                  <a:t>Yes.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sz="2400" dirty="0" smtClean="0"/>
                  <a:t> are not </a:t>
                </a:r>
                <a:r>
                  <a:rPr lang="en-US" sz="2400" dirty="0" err="1" smtClean="0"/>
                  <a:t>implicants</a:t>
                </a:r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334000"/>
                <a:ext cx="6172200" cy="1200329"/>
              </a:xfrm>
              <a:prstGeom prst="rect">
                <a:avLst/>
              </a:prstGeom>
              <a:blipFill rotWithShape="1">
                <a:blip r:embed="rId4"/>
                <a:stretch>
                  <a:fillRect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735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r>
                  <a:rPr lang="en-US" dirty="0" smtClean="0"/>
                  <a:t>Theorem:  </a:t>
                </a:r>
              </a:p>
              <a:p>
                <a:pPr lvl="1"/>
                <a:r>
                  <a:rPr lang="en-US" dirty="0" smtClean="0"/>
                  <a:t>When the cost for a minimal Boolean formula is such that decreasing the number of literals in the DNF formula decreases the cost of the formula, the minimal DNFs correspond to sums of prime </a:t>
                </a:r>
                <a:r>
                  <a:rPr lang="en-US" dirty="0" err="1" smtClean="0"/>
                  <a:t>implicants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Proof:</a:t>
                </a:r>
              </a:p>
              <a:p>
                <a:pPr lvl="1"/>
                <a:r>
                  <a:rPr lang="en-US" dirty="0" smtClean="0"/>
                  <a:t>Assume not.  Then there is a DNF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 with minimal cost c that is not the sum of only prime </a:t>
                </a:r>
                <a:r>
                  <a:rPr lang="en-US" dirty="0" err="1" smtClean="0"/>
                  <a:t>implicants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be one such term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</m:t>
                    </m:r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b="0" dirty="0" smtClean="0"/>
                  <a:t>So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implies the function and subsumes some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which implies the function.</a:t>
                </a:r>
              </a:p>
              <a:p>
                <a:pPr lvl="1"/>
                <a:r>
                  <a:rPr lang="en-US" dirty="0" smtClean="0"/>
                  <a:t>Add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to the formula.</a:t>
                </a:r>
              </a:p>
              <a:p>
                <a:pPr lvl="1"/>
                <a:r>
                  <a:rPr lang="en-US" dirty="0" smtClean="0"/>
                  <a:t>Remove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by the absorption law.</a:t>
                </a:r>
              </a:p>
              <a:p>
                <a:pPr lvl="1"/>
                <a:r>
                  <a:rPr lang="en-US" dirty="0" smtClean="0"/>
                  <a:t>New expression with same number of terms but fewer literals.</a:t>
                </a:r>
              </a:p>
              <a:p>
                <a:pPr lvl="1"/>
                <a:r>
                  <a:rPr lang="en-US" dirty="0" smtClean="0"/>
                  <a:t>This new expression has lower cost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&lt;</m:t>
                    </m:r>
                    <m:r>
                      <a:rPr lang="en-US" b="0" i="1" smtClean="0">
                        <a:latin typeface="Cambria Math"/>
                      </a:rPr>
                      <m:t>𝑐</m:t>
                    </m:r>
                  </m:oMath>
                </a14:m>
                <a:r>
                  <a:rPr lang="en-US" dirty="0" smtClean="0"/>
                  <a:t> which contradicts </a:t>
                </a:r>
                <a:r>
                  <a:rPr lang="en-US" dirty="0" err="1" smtClean="0"/>
                  <a:t>minimality</a:t>
                </a:r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𝐷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5" t="-2156" r="-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72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Irredundant Disjunctive Normal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Definition:  An expression in sum-of-products form such that:</a:t>
            </a:r>
          </a:p>
          <a:p>
            <a:pPr lvl="1"/>
            <a:r>
              <a:rPr lang="en-US" dirty="0" smtClean="0"/>
              <a:t>Every product term in the expression is a prime </a:t>
            </a:r>
            <a:r>
              <a:rPr lang="en-US" dirty="0" err="1" smtClean="0"/>
              <a:t>implicant</a:t>
            </a:r>
            <a:endParaRPr lang="en-US" dirty="0" smtClean="0"/>
          </a:p>
          <a:p>
            <a:pPr lvl="1"/>
            <a:r>
              <a:rPr lang="en-US" dirty="0" smtClean="0"/>
              <a:t>No product term may be eliminated from the expression without changing the function described by the expression.</a:t>
            </a:r>
            <a:endParaRPr lang="en-US" dirty="0"/>
          </a:p>
          <a:p>
            <a:r>
              <a:rPr lang="en-US" dirty="0" smtClean="0"/>
              <a:t>Theorem:</a:t>
            </a:r>
          </a:p>
          <a:p>
            <a:pPr lvl="1"/>
            <a:r>
              <a:rPr lang="en-US" dirty="0" smtClean="0"/>
              <a:t>When the cost of a formula decreases when a literal is removed, the minimal DNFs correspond to irredundant disjunctive normal formulas.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73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Prime Implicates and Irredundant Conjunctive Expressions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A sum term is said to be an implicate of a complete function if the function implies the sum term.</a:t>
            </a:r>
          </a:p>
          <a:p>
            <a:r>
              <a:rPr lang="en-US" dirty="0" smtClean="0"/>
              <a:t>Each of the </a:t>
            </a:r>
            <a:r>
              <a:rPr lang="en-US" dirty="0" err="1" smtClean="0"/>
              <a:t>maxterms</a:t>
            </a:r>
            <a:r>
              <a:rPr lang="en-US" dirty="0" smtClean="0"/>
              <a:t> in </a:t>
            </a:r>
            <a:r>
              <a:rPr lang="en-US" dirty="0" err="1" smtClean="0"/>
              <a:t>maxterm</a:t>
            </a:r>
            <a:r>
              <a:rPr lang="en-US" dirty="0" smtClean="0"/>
              <a:t> canonical form is an implicate of the function.</a:t>
            </a:r>
          </a:p>
          <a:p>
            <a:r>
              <a:rPr lang="en-US" dirty="0" smtClean="0"/>
              <a:t>An implicate of a function is a prime implicate if the implicate does not subsume any other implicate with fewer literals.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31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2926845"/>
              </p:ext>
            </p:extLst>
          </p:nvPr>
        </p:nvGraphicFramePr>
        <p:xfrm>
          <a:off x="762000" y="1767840"/>
          <a:ext cx="60960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5" name="Rounded Rectangular Callout 4"/>
              <p:cNvSpPr/>
              <p:nvPr/>
            </p:nvSpPr>
            <p:spPr>
              <a:xfrm>
                <a:off x="7239000" y="1905000"/>
                <a:ext cx="1600200" cy="1524000"/>
              </a:xfrm>
              <a:prstGeom prst="wedgeRoundRectCallout">
                <a:avLst>
                  <a:gd name="adj1" fmla="val -91177"/>
                  <a:gd name="adj2" fmla="val 75747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is an implicate. Is it a prime implicate?</a:t>
                </a:r>
                <a:endParaRPr lang="en-US" dirty="0"/>
              </a:p>
            </p:txBody>
          </p:sp>
        </mc:Choice>
        <mc:Fallback>
          <p:sp>
            <p:nvSpPr>
              <p:cNvPr id="5" name="Rounded Rectangular Callout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1905000"/>
                <a:ext cx="1600200" cy="1524000"/>
              </a:xfrm>
              <a:prstGeom prst="wedgeRoundRectCallout">
                <a:avLst>
                  <a:gd name="adj1" fmla="val -91177"/>
                  <a:gd name="adj2" fmla="val 75747"/>
                  <a:gd name="adj3" fmla="val 16667"/>
                </a:avLst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ounded Rectangular Callout 5"/>
              <p:cNvSpPr/>
              <p:nvPr/>
            </p:nvSpPr>
            <p:spPr>
              <a:xfrm>
                <a:off x="7239000" y="3581400"/>
                <a:ext cx="1676400" cy="1752600"/>
              </a:xfrm>
              <a:prstGeom prst="wedgeRoundRectCallout">
                <a:avLst>
                  <a:gd name="adj1" fmla="val -85295"/>
                  <a:gd name="adj2" fmla="val 2873"/>
                  <a:gd name="adj3" fmla="val 16667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dirty="0" smtClean="0"/>
                  <a:t> is also an </a:t>
                </a:r>
                <a:r>
                  <a:rPr lang="en-US" dirty="0" err="1" smtClean="0"/>
                  <a:t>implicant</a:t>
                </a:r>
                <a:endParaRPr lang="en-US" dirty="0"/>
              </a:p>
            </p:txBody>
          </p:sp>
        </mc:Choice>
        <mc:Fallback>
          <p:sp>
            <p:nvSpPr>
              <p:cNvPr id="6" name="Rounded Rectangular Callout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9000" y="3581400"/>
                <a:ext cx="1676400" cy="1752600"/>
              </a:xfrm>
              <a:prstGeom prst="wedgeRoundRectCallout">
                <a:avLst>
                  <a:gd name="adj1" fmla="val -85295"/>
                  <a:gd name="adj2" fmla="val 2873"/>
                  <a:gd name="adj3" fmla="val 16667"/>
                </a:avLst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914400" y="5334000"/>
                <a:ext cx="61722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sz="2400" dirty="0" smtClean="0"/>
                  <a:t> is an implicate.  </a:t>
                </a:r>
              </a:p>
              <a:p>
                <a:pPr algn="ctr"/>
                <a:r>
                  <a:rPr lang="en-US" sz="2400" dirty="0" smtClean="0"/>
                  <a:t>Is it a prime implicate?</a:t>
                </a:r>
              </a:p>
              <a:p>
                <a:pPr algn="ctr"/>
                <a:r>
                  <a:rPr lang="en-US" sz="2400" dirty="0" smtClean="0"/>
                  <a:t>Yes.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</a:rPr>
                      <m:t>𝑧</m:t>
                    </m:r>
                  </m:oMath>
                </a14:m>
                <a:r>
                  <a:rPr lang="en-US" sz="2400" dirty="0" smtClean="0"/>
                  <a:t> are not implicates</a:t>
                </a:r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334000"/>
                <a:ext cx="6172200" cy="1200329"/>
              </a:xfrm>
              <a:prstGeom prst="rect">
                <a:avLst/>
              </a:prstGeom>
              <a:blipFill rotWithShape="1">
                <a:blip r:embed="rId4"/>
                <a:stretch>
                  <a:fillRect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041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Implicates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Theorem:  </a:t>
            </a:r>
          </a:p>
          <a:p>
            <a:pPr lvl="1"/>
            <a:r>
              <a:rPr lang="en-US" dirty="0" smtClean="0"/>
              <a:t>When the cost for a minimal Boolean formula is such that decreasing the number of literals in the CNF formula decreases the cost of the formula, the minimal CNFs correspond to products of prime implicates.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340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Irredundant Conjunctive Normal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Definition:  An expression in product-of-sums form such that:</a:t>
            </a:r>
          </a:p>
          <a:p>
            <a:pPr lvl="1"/>
            <a:r>
              <a:rPr lang="en-US" dirty="0" smtClean="0"/>
              <a:t>Every sum term in the expression is a prime implicate</a:t>
            </a:r>
          </a:p>
          <a:p>
            <a:pPr lvl="1"/>
            <a:r>
              <a:rPr lang="en-US" dirty="0" smtClean="0"/>
              <a:t>No sum term may be eliminated from the expression without changing the function described by the expression.</a:t>
            </a:r>
            <a:endParaRPr lang="en-US" dirty="0"/>
          </a:p>
          <a:p>
            <a:r>
              <a:rPr lang="en-US" dirty="0" smtClean="0"/>
              <a:t>Theorem:</a:t>
            </a:r>
          </a:p>
          <a:p>
            <a:pPr lvl="1"/>
            <a:r>
              <a:rPr lang="en-US" dirty="0" smtClean="0"/>
              <a:t>When the cost of a formula decreases when a literal is removed, the minimal CNFs correspond to irredundant conjunctive normal formulas.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10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105400"/>
              </a:xfrm>
            </p:spPr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Method for graphically determining </a:t>
                </a:r>
                <a:r>
                  <a:rPr lang="en-US" dirty="0" err="1" smtClean="0"/>
                  <a:t>implicants</a:t>
                </a:r>
                <a:r>
                  <a:rPr lang="en-US" dirty="0" smtClean="0"/>
                  <a:t> and implicates of a Boolean function.</a:t>
                </a:r>
              </a:p>
              <a:p>
                <a:r>
                  <a:rPr lang="en-US" dirty="0" smtClean="0"/>
                  <a:t>Simplify Boolean functions and their logic gates implementation.</a:t>
                </a:r>
              </a:p>
              <a:p>
                <a:r>
                  <a:rPr lang="en-US" dirty="0" smtClean="0"/>
                  <a:t>Geometrical configuration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cells such that each of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-tuples corresponding to the row of a truth table uniquely locates a cell on the map.</a:t>
                </a:r>
              </a:p>
              <a:p>
                <a:r>
                  <a:rPr lang="en-US" dirty="0" smtClean="0"/>
                  <a:t>The functional values assigned to the n-tuples are placed as entries in the cells.</a:t>
                </a:r>
              </a:p>
              <a:p>
                <a:r>
                  <a:rPr lang="en-US" dirty="0" smtClean="0"/>
                  <a:t>Structure of </a:t>
                </a:r>
                <a:r>
                  <a:rPr lang="en-US" dirty="0" err="1" smtClean="0"/>
                  <a:t>Karnaugh</a:t>
                </a:r>
                <a:r>
                  <a:rPr lang="en-US" dirty="0" smtClean="0"/>
                  <a:t> map:</a:t>
                </a:r>
              </a:p>
              <a:p>
                <a:pPr lvl="1"/>
                <a:r>
                  <a:rPr lang="en-US" dirty="0" smtClean="0"/>
                  <a:t>Two cells are physically adjacent within the configuration </a:t>
                </a:r>
                <a:r>
                  <a:rPr lang="en-US" dirty="0" err="1" smtClean="0"/>
                  <a:t>iff</a:t>
                </a:r>
                <a:r>
                  <a:rPr lang="en-US" dirty="0" smtClean="0"/>
                  <a:t> their respective n-tuples differ in exactly one element.</a:t>
                </a:r>
              </a:p>
              <a:p>
                <a:pPr lvl="1"/>
                <a:r>
                  <a:rPr lang="en-US" dirty="0" smtClean="0"/>
                  <a:t>E.g. (0,1,1), (0,1,0)</a:t>
                </a:r>
              </a:p>
              <a:p>
                <a:pPr lvl="1"/>
                <a:r>
                  <a:rPr lang="en-US" dirty="0" smtClean="0"/>
                  <a:t>E.g. (1,0,1), (1,1,0)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105400"/>
              </a:xfrm>
              <a:blipFill rotWithShape="1">
                <a:blip r:embed="rId2"/>
                <a:stretch>
                  <a:fillRect l="-1185" t="-2387" r="-74" b="-27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3358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Three-Variable Maps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463026"/>
              </p:ext>
            </p:extLst>
          </p:nvPr>
        </p:nvGraphicFramePr>
        <p:xfrm>
          <a:off x="2743200" y="3601720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560493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Each cell is adjacent to 3 other cells.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Imagine the map lying on the surface of a cylinder.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3124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3124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3124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3124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229100" y="2678668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678668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1295400" y="38862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8862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209800" y="3657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209800" y="4338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906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Four-Variable Maps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958115"/>
              </p:ext>
            </p:extLst>
          </p:nvPr>
        </p:nvGraphicFramePr>
        <p:xfrm>
          <a:off x="2743200" y="35052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1560493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Each cell is adjacent to 4 other cells.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Imagine the map lying on the surface of a torus.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71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952500" y="47052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47052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057400" y="3576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4338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5100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5786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9379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HW4 assigned, </a:t>
            </a:r>
            <a:r>
              <a:rPr lang="en-US" smtClean="0"/>
              <a:t>due 10/9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83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Maps and Canonical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Minterm</a:t>
            </a:r>
            <a:r>
              <a:rPr lang="en-US" dirty="0" smtClean="0"/>
              <a:t> Canonical Formula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354440"/>
              </p:ext>
            </p:extLst>
          </p:nvPr>
        </p:nvGraphicFramePr>
        <p:xfrm>
          <a:off x="2743200" y="3437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1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209800" y="3493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41748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2438400" y="5181600"/>
                <a:ext cx="463133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0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US" sz="2400" b="0" i="1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=∑</m:t>
                      </m:r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(0,2,4,5)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5181600"/>
                <a:ext cx="4631332" cy="830997"/>
              </a:xfrm>
              <a:prstGeom prst="rect">
                <a:avLst/>
              </a:prstGeom>
              <a:blipFill rotWithShape="1">
                <a:blip r:embed="rId4"/>
                <a:stretch>
                  <a:fillRect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531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Maps and Canonical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Maxterm</a:t>
            </a:r>
            <a:r>
              <a:rPr lang="en-US" dirty="0" smtClean="0"/>
              <a:t> Canonical Formula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674982"/>
              </p:ext>
            </p:extLst>
          </p:nvPr>
        </p:nvGraphicFramePr>
        <p:xfrm>
          <a:off x="2743200" y="3437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1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209800" y="3493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41748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1524000" y="5181600"/>
                <a:ext cx="5967211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=(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)(</m:t>
                      </m:r>
                      <m:r>
                        <a:rPr lang="en-US" sz="2400" b="0" i="1" smtClean="0"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)(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)(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 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𝑦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𝑧</m:t>
                      </m:r>
                      <m:r>
                        <a:rPr lang="en-US" sz="2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0" i="1" dirty="0" smtClean="0">
                  <a:latin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Π</m:t>
                      </m:r>
                      <m:r>
                        <a:rPr lang="en-US" sz="2400" b="0" i="1" smtClean="0">
                          <a:latin typeface="Cambria Math"/>
                        </a:rPr>
                        <m:t>𝑀</m:t>
                      </m:r>
                      <m:r>
                        <a:rPr lang="en-US" sz="2400" b="0" i="1" smtClean="0">
                          <a:latin typeface="Cambria Math"/>
                        </a:rPr>
                        <m:t>(1,3,6,7)</m:t>
                      </m:r>
                    </m:oMath>
                  </m:oMathPara>
                </a14:m>
                <a:endParaRPr lang="en-US" sz="2400" i="1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181600"/>
                <a:ext cx="5967211" cy="830997"/>
              </a:xfrm>
              <a:prstGeom prst="rect">
                <a:avLst/>
              </a:prstGeom>
              <a:blipFill rotWithShape="1">
                <a:blip r:embed="rId4"/>
                <a:stretch>
                  <a:fillRect b="-95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52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Maps and Canonical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Decimal Representation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5008740"/>
              </p:ext>
            </p:extLst>
          </p:nvPr>
        </p:nvGraphicFramePr>
        <p:xfrm>
          <a:off x="2743200" y="3437652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971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867400" y="2960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5146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722132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2209800" y="34935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209800" y="417486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912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Karnaugh</a:t>
            </a:r>
            <a:r>
              <a:rPr lang="en-US" dirty="0" smtClean="0"/>
              <a:t> Maps and Canonical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Decimal Representation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397364"/>
              </p:ext>
            </p:extLst>
          </p:nvPr>
        </p:nvGraphicFramePr>
        <p:xfrm>
          <a:off x="2743200" y="33528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71800" y="2807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2807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2807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28077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4229100" y="23622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23622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952500" y="45528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500" y="45528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057400" y="3424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2057400" y="4186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20574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057400" y="56343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593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Product Term Representations on </a:t>
            </a:r>
            <a:r>
              <a:rPr lang="en-US" dirty="0" err="1" smtClean="0"/>
              <a:t>Karnaugh</a:t>
            </a:r>
            <a:r>
              <a:rPr lang="en-US" dirty="0" smtClean="0"/>
              <a:t> Maps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Any set of 1-cells which form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dirty="0" smtClean="0"/>
                  <a:t> rectangular grouping describes a product term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 variables.</a:t>
                </a:r>
              </a:p>
              <a:p>
                <a:r>
                  <a:rPr lang="en-US" dirty="0" smtClean="0"/>
                  <a:t>Rectangular groupings are referred to as </a:t>
                </a:r>
                <a:r>
                  <a:rPr lang="en-US" dirty="0" err="1" smtClean="0"/>
                  <a:t>subcubes</a:t>
                </a:r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The total number of cells in a </a:t>
                </a:r>
                <a:r>
                  <a:rPr lang="en-US" dirty="0" err="1" smtClean="0"/>
                  <a:t>subcube</a:t>
                </a:r>
                <a:r>
                  <a:rPr lang="en-US" dirty="0" smtClean="0"/>
                  <a:t> must be a power-of-two 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dirty="0" smtClean="0"/>
                  <a:t>).</a:t>
                </a:r>
              </a:p>
              <a:p>
                <a:r>
                  <a:rPr lang="en-US" dirty="0" smtClean="0"/>
                  <a:t>Two adjacent 1-cells: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𝑥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𝑥𝑦𝑧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i="1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𝑥𝑧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bar>
                          <m:barPr>
                            <m:pos m:val="top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bar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𝑦</m:t>
                            </m:r>
                          </m:e>
                        </m:ba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𝑥𝑧</m:t>
                    </m:r>
                  </m:oMath>
                </a14:m>
                <a:endParaRPr lang="en-US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426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139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</a:t>
            </a:r>
            <a:r>
              <a:rPr lang="en-US" dirty="0" err="1" smtClean="0"/>
              <a:t>Subcubes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48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one variable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573057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3771900" y="3500735"/>
            <a:ext cx="1562100" cy="36635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𝑥𝑧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Rounded Rectangle 18"/>
          <p:cNvSpPr/>
          <p:nvPr/>
        </p:nvSpPr>
        <p:spPr>
          <a:xfrm>
            <a:off x="6781800" y="2614375"/>
            <a:ext cx="2057400" cy="2872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Variables in the product term are variables whose value is constant inside the </a:t>
            </a:r>
            <a:r>
              <a:rPr lang="en-US" dirty="0" err="1" smtClean="0"/>
              <a:t>subcube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9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one variable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889823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5753100" y="4114800"/>
            <a:ext cx="571500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81300" y="4114800"/>
            <a:ext cx="571500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𝑤𝑥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046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one variable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555010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4876800" y="3429000"/>
            <a:ext cx="457200" cy="12954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𝑥𝑦𝑧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7307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one variable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118619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3" name="Oval 2"/>
          <p:cNvSpPr/>
          <p:nvPr/>
        </p:nvSpPr>
        <p:spPr>
          <a:xfrm>
            <a:off x="2819400" y="2667000"/>
            <a:ext cx="571500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781300" y="4876800"/>
            <a:ext cx="571500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219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Recap:</a:t>
            </a:r>
          </a:p>
          <a:p>
            <a:pPr lvl="1"/>
            <a:r>
              <a:rPr lang="en-US" dirty="0" smtClean="0"/>
              <a:t>The simplification problem (4.1)</a:t>
            </a:r>
          </a:p>
          <a:p>
            <a:r>
              <a:rPr lang="en-US" dirty="0" smtClean="0"/>
              <a:t>This time:</a:t>
            </a:r>
          </a:p>
          <a:p>
            <a:pPr lvl="1"/>
            <a:r>
              <a:rPr lang="en-US" dirty="0" smtClean="0"/>
              <a:t>Prime </a:t>
            </a:r>
            <a:r>
              <a:rPr lang="en-US" dirty="0" err="1" smtClean="0"/>
              <a:t>Implicants</a:t>
            </a:r>
            <a:r>
              <a:rPr lang="en-US" dirty="0" smtClean="0"/>
              <a:t> (4.2)</a:t>
            </a:r>
          </a:p>
          <a:p>
            <a:pPr lvl="1"/>
            <a:r>
              <a:rPr lang="en-US" dirty="0" smtClean="0"/>
              <a:t>Prime Implicates (4.3)</a:t>
            </a:r>
          </a:p>
          <a:p>
            <a:pPr lvl="1"/>
            <a:r>
              <a:rPr lang="en-US" dirty="0" err="1" smtClean="0"/>
              <a:t>Karnaugh</a:t>
            </a:r>
            <a:r>
              <a:rPr lang="en-US" dirty="0" smtClean="0"/>
              <a:t> Maps (4.4)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two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321621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7" name="Rounded Rectangle 16"/>
          <p:cNvSpPr/>
          <p:nvPr/>
        </p:nvSpPr>
        <p:spPr>
          <a:xfrm>
            <a:off x="2762250" y="3498249"/>
            <a:ext cx="1562100" cy="1149951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𝑦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25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two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796016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𝑦𝑧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4876800" y="2738735"/>
            <a:ext cx="457200" cy="26714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98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two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300011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95600" y="2738735"/>
            <a:ext cx="3352800" cy="4616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3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two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7768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𝑤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5791200" y="4191000"/>
            <a:ext cx="457200" cy="1219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2895600" y="4191000"/>
            <a:ext cx="457200" cy="121920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3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two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457406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Oval 19"/>
          <p:cNvSpPr/>
          <p:nvPr/>
        </p:nvSpPr>
        <p:spPr>
          <a:xfrm>
            <a:off x="2819400" y="2667000"/>
            <a:ext cx="571500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753100" y="2667000"/>
            <a:ext cx="571500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819400" y="4872335"/>
            <a:ext cx="571500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91200" y="4876800"/>
            <a:ext cx="571500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9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three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442073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19400" y="2738735"/>
            <a:ext cx="3505200" cy="12236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6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three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814631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𝑤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3771900" y="2738735"/>
            <a:ext cx="1676400" cy="26714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652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three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0425719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57500" y="2738735"/>
            <a:ext cx="3467100" cy="5378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2895600" y="4876800"/>
            <a:ext cx="3467100" cy="5378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04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elimination of three variables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025111"/>
              </p:ext>
            </p:extLst>
          </p:nvPr>
        </p:nvGraphicFramePr>
        <p:xfrm>
          <a:off x="2628900" y="26670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21219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6764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8670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738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500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9485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Product term: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867400"/>
                <a:ext cx="3695700" cy="461665"/>
              </a:xfrm>
              <a:prstGeom prst="rect">
                <a:avLst/>
              </a:prstGeom>
              <a:blipFill rotWithShape="1">
                <a:blip r:embed="rId4"/>
                <a:stretch>
                  <a:fillRect l="-2640"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ounded Rectangle 15"/>
          <p:cNvSpPr/>
          <p:nvPr/>
        </p:nvSpPr>
        <p:spPr>
          <a:xfrm>
            <a:off x="2819400" y="2738735"/>
            <a:ext cx="609600" cy="26714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715000" y="2743200"/>
            <a:ext cx="609600" cy="2671465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91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Subcubes</a:t>
            </a:r>
            <a:r>
              <a:rPr lang="en-US" dirty="0" smtClean="0"/>
              <a:t> for sum terms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178710"/>
              </p:ext>
            </p:extLst>
          </p:nvPr>
        </p:nvGraphicFramePr>
        <p:xfrm>
          <a:off x="2628900" y="2362200"/>
          <a:ext cx="3886200" cy="2895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500" y="1817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71900" y="1817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762500" y="1817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753100" y="1817132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114800" y="1371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3716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 b="-60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838200" y="356229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𝑤𝑥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356229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43100" y="2433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943100" y="3195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943100" y="3957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43100" y="4643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2895600" y="3124200"/>
            <a:ext cx="1371600" cy="438090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2857500" y="5486400"/>
                <a:ext cx="3695700" cy="20143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Sum terms: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𝑤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barPr>
                      <m:e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𝑥</m:t>
                        </m:r>
                      </m:e>
                    </m:ba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/>
                      </a:rPr>
                      <m:t>𝑦</m:t>
                    </m:r>
                  </m:oMath>
                </a14:m>
                <a:endParaRPr lang="en-US" sz="2400" b="0" dirty="0" smtClean="0">
                  <a:solidFill>
                    <a:srgbClr val="0070C0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400" b="0" dirty="0" smtClean="0">
                  <a:solidFill>
                    <a:srgbClr val="FF0000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bar>
                        <m:barPr>
                          <m:pos m:val="top"/>
                          <m:ctrlP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bar>
                    </m:oMath>
                  </m:oMathPara>
                </a14:m>
                <a:endParaRPr lang="en-US" sz="2400" b="0" dirty="0" smtClean="0">
                  <a:solidFill>
                    <a:srgbClr val="FF0000"/>
                  </a:solidFill>
                </a:endParaRPr>
              </a:p>
              <a:p>
                <a:endParaRPr lang="en-US" sz="2400" b="0" dirty="0" smtClean="0">
                  <a:solidFill>
                    <a:srgbClr val="FF0000"/>
                  </a:solidFill>
                </a:endParaRPr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500" y="5486400"/>
                <a:ext cx="3695700" cy="2014398"/>
              </a:xfrm>
              <a:prstGeom prst="rect">
                <a:avLst/>
              </a:prstGeom>
              <a:blipFill rotWithShape="1">
                <a:blip r:embed="rId4"/>
                <a:stretch>
                  <a:fillRect l="-2640" t="-24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ounded Rectangle 16"/>
          <p:cNvSpPr/>
          <p:nvPr/>
        </p:nvSpPr>
        <p:spPr>
          <a:xfrm>
            <a:off x="2895600" y="2457510"/>
            <a:ext cx="1371600" cy="4380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895600" y="4591110"/>
            <a:ext cx="1371600" cy="4380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4781550" y="2433935"/>
            <a:ext cx="1543050" cy="2671465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42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Simplification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determination of Boolean expressions that satisfy some criterion of </a:t>
            </a:r>
            <a:r>
              <a:rPr lang="en-US" dirty="0" err="1" smtClean="0"/>
              <a:t>minimality</a:t>
            </a:r>
            <a:r>
              <a:rPr lang="en-US" dirty="0" smtClean="0"/>
              <a:t> is the simplification or minimization problem.</a:t>
            </a:r>
          </a:p>
          <a:p>
            <a:r>
              <a:rPr lang="en-US" dirty="0" smtClean="0"/>
              <a:t>We will assume cost is determined by number of gate inputs.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9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K-Maps to Obtain Minimal Boolean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19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237906"/>
              </p:ext>
            </p:extLst>
          </p:nvPr>
        </p:nvGraphicFramePr>
        <p:xfrm>
          <a:off x="2895600" y="2077720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124200" y="1600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038600" y="1600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1600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019800" y="1600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447800" y="23622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22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362200" y="2133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28149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6019800" y="2133600"/>
            <a:ext cx="533400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029200" y="2762310"/>
            <a:ext cx="1676400" cy="5142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685800" y="3657600"/>
                <a:ext cx="61722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𝑦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𝑧</m:t>
                          </m:r>
                        </m:e>
                      </m:bar>
                    </m:oMath>
                  </m:oMathPara>
                </a14:m>
                <a:endParaRPr lang="en-US" sz="2400" b="0" dirty="0" smtClean="0">
                  <a:solidFill>
                    <a:srgbClr val="0070C0"/>
                  </a:solidFill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657600"/>
                <a:ext cx="6172200" cy="830997"/>
              </a:xfrm>
              <a:prstGeom prst="rect">
                <a:avLst/>
              </a:prstGeom>
              <a:blipFill rotWithShape="1">
                <a:blip r:embed="rId3"/>
                <a:stretch>
                  <a:fillRect b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229100" y="12954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9100" y="1295400"/>
                <a:ext cx="876300" cy="400110"/>
              </a:xfrm>
              <a:prstGeom prst="rect">
                <a:avLst/>
              </a:prstGeom>
              <a:blipFill rotWithShape="1">
                <a:blip r:embed="rId4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Brace 15"/>
          <p:cNvSpPr/>
          <p:nvPr/>
        </p:nvSpPr>
        <p:spPr>
          <a:xfrm>
            <a:off x="4038600" y="3657600"/>
            <a:ext cx="228600" cy="9144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343400" y="3881735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Both are prime </a:t>
            </a:r>
            <a:r>
              <a:rPr lang="en-US" sz="2400" dirty="0" err="1" smtClean="0"/>
              <a:t>implicants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219200" y="4736068"/>
                <a:ext cx="685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𝑓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𝑦</m:t>
                      </m:r>
                      <m:bar>
                        <m:barPr>
                          <m:pos m:val="top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bar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𝑧</m:t>
                          </m:r>
                        </m:e>
                      </m:bar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</a:rPr>
                        <m:t>𝑥𝑦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736068"/>
                <a:ext cx="6858000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ounded Rectangular Callout 19"/>
          <p:cNvSpPr/>
          <p:nvPr/>
        </p:nvSpPr>
        <p:spPr>
          <a:xfrm>
            <a:off x="838200" y="4800600"/>
            <a:ext cx="2438400" cy="990600"/>
          </a:xfrm>
          <a:prstGeom prst="wedgeRoundRectCallout">
            <a:avLst>
              <a:gd name="adj1" fmla="val 64423"/>
              <a:gd name="adj2" fmla="val -3674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do we know this is minimal?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71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build="p"/>
      <p:bldP spid="16" grpId="0" animBg="1"/>
      <p:bldP spid="17" grpId="0"/>
      <p:bldP spid="19" grpId="0"/>
      <p:bldP spid="2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 the set of all prime </a:t>
            </a:r>
            <a:r>
              <a:rPr lang="en-US" dirty="0" err="1" smtClean="0"/>
              <a:t>implicants</a:t>
            </a:r>
            <a:r>
              <a:rPr lang="en-US" dirty="0" smtClean="0"/>
              <a:t> in an n-variable map: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8839200" cy="4525963"/>
              </a:xfrm>
            </p:spPr>
            <p:txBody>
              <a:bodyPr/>
              <a:lstStyle/>
              <a:p>
                <a:r>
                  <a:rPr lang="en-US" dirty="0" smtClean="0"/>
                  <a:t>If all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 smtClean="0"/>
                  <a:t> entries are 1, then function is equal to 1.</a:t>
                </a:r>
              </a:p>
              <a:p>
                <a:r>
                  <a:rPr lang="en-US" dirty="0" smtClean="0"/>
                  <a:t>For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= 1, 2. . . n</a:t>
                </a:r>
              </a:p>
              <a:p>
                <a:pPr lvl="1"/>
                <a:r>
                  <a:rPr lang="en-US" dirty="0" smtClean="0"/>
                  <a:t>Search for all </a:t>
                </a:r>
                <a:r>
                  <a:rPr lang="en-US" dirty="0" err="1" smtClean="0"/>
                  <a:t>subcubes</a:t>
                </a:r>
                <a:r>
                  <a:rPr lang="en-US" dirty="0" smtClean="0"/>
                  <a:t> of dimensions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×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dirty="0" smtClean="0"/>
                  <a:t> that are not totally contained within a single previously obtained </a:t>
                </a:r>
                <a:r>
                  <a:rPr lang="en-US" dirty="0" err="1" smtClean="0"/>
                  <a:t>subcube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Each of these </a:t>
                </a:r>
                <a:r>
                  <a:rPr lang="en-US" dirty="0" err="1" smtClean="0"/>
                  <a:t>subcubes</a:t>
                </a:r>
                <a:r>
                  <a:rPr lang="en-US" dirty="0" smtClean="0"/>
                  <a:t> represents 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variable product term which implies the function.</a:t>
                </a:r>
              </a:p>
              <a:p>
                <a:pPr lvl="1"/>
                <a:r>
                  <a:rPr lang="en-US" dirty="0" smtClean="0"/>
                  <a:t>Each product term is a prime </a:t>
                </a:r>
                <a:r>
                  <a:rPr lang="en-US" dirty="0" err="1" smtClean="0"/>
                  <a:t>implicant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8839200" cy="4525963"/>
              </a:xfrm>
              <a:blipFill rotWithShape="1">
                <a:blip r:embed="rId2"/>
                <a:stretch>
                  <a:fillRect l="-1517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743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Some 1-cells appear in only one prime </a:t>
            </a:r>
            <a:r>
              <a:rPr lang="en-US" dirty="0" err="1" smtClean="0"/>
              <a:t>implicant</a:t>
            </a:r>
            <a:r>
              <a:rPr lang="en-US" dirty="0" smtClean="0"/>
              <a:t> </a:t>
            </a:r>
            <a:r>
              <a:rPr lang="en-US" dirty="0" err="1" smtClean="0"/>
              <a:t>subcube</a:t>
            </a:r>
            <a:r>
              <a:rPr lang="en-US" dirty="0" smtClean="0"/>
              <a:t>, others appear in more than one.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1-cell that can be in only one prime </a:t>
            </a:r>
            <a:r>
              <a:rPr lang="en-US" dirty="0" err="1" smtClean="0"/>
              <a:t>implicant</a:t>
            </a:r>
            <a:r>
              <a:rPr lang="en-US" dirty="0" smtClean="0"/>
              <a:t> is called an essential prime </a:t>
            </a:r>
            <a:r>
              <a:rPr lang="en-US" dirty="0" err="1" smtClean="0"/>
              <a:t>implicant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092689"/>
              </p:ext>
            </p:extLst>
          </p:nvPr>
        </p:nvGraphicFramePr>
        <p:xfrm>
          <a:off x="2743200" y="3525520"/>
          <a:ext cx="3886200" cy="127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6375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971800" y="3048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00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886200" y="3048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01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876800" y="3048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867400" y="3048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  <a:r>
              <a:rPr lang="en-US" sz="2400" dirty="0" smtClean="0"/>
              <a:t>0</a:t>
            </a: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1295400" y="38100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3810000"/>
                <a:ext cx="876300" cy="4001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209800" y="35814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0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4262735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12" name="Rounded Rectangle 11"/>
          <p:cNvSpPr/>
          <p:nvPr/>
        </p:nvSpPr>
        <p:spPr>
          <a:xfrm>
            <a:off x="2908464" y="3587998"/>
            <a:ext cx="1606385" cy="4550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076700" y="3276600"/>
                <a:ext cx="8763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𝑦𝑧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6700" y="3276600"/>
                <a:ext cx="876300" cy="400110"/>
              </a:xfrm>
              <a:prstGeom prst="rect">
                <a:avLst/>
              </a:prstGeom>
              <a:blipFill rotWithShape="1">
                <a:blip r:embed="rId3"/>
                <a:stretch>
                  <a:fillRect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ounded Rectangle 14"/>
          <p:cNvSpPr/>
          <p:nvPr/>
        </p:nvSpPr>
        <p:spPr>
          <a:xfrm>
            <a:off x="3864056" y="3598554"/>
            <a:ext cx="650793" cy="112584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3880015" y="4193133"/>
            <a:ext cx="1606385" cy="4550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2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essential prime </a:t>
            </a:r>
            <a:r>
              <a:rPr lang="en-US" dirty="0" err="1" smtClean="0"/>
              <a:t>implicant</a:t>
            </a:r>
            <a:r>
              <a:rPr lang="en-US" dirty="0" smtClean="0"/>
              <a:t> must appear in all the irredundant disjunctive normal formulas of the function.</a:t>
            </a:r>
          </a:p>
          <a:p>
            <a:r>
              <a:rPr lang="en-US" dirty="0" smtClean="0"/>
              <a:t>Hence must also appear in a minimal sum.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11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Approach for Finding Minimal Sums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4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implies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 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→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There is no assignment of values to the n variables that makes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equal to 1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equal to 0.</a:t>
                </a:r>
              </a:p>
              <a:p>
                <a:pPr lvl="1"/>
                <a:r>
                  <a:rPr lang="en-US" dirty="0" smtClean="0"/>
                  <a:t>Whenever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equals 1,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must also equal 1.</a:t>
                </a:r>
              </a:p>
              <a:p>
                <a:pPr lvl="1"/>
                <a:r>
                  <a:rPr lang="en-US" dirty="0" smtClean="0"/>
                  <a:t>Whenever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equals 0,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must also equal 0.</a:t>
                </a:r>
              </a:p>
              <a:p>
                <a:r>
                  <a:rPr lang="en-US" dirty="0" smtClean="0"/>
                  <a:t>Concept can be applied to terms and formulas.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523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Case of Disjunctive Normal Formula</a:t>
            </a:r>
          </a:p>
          <a:p>
            <a:pPr lvl="1"/>
            <a:r>
              <a:rPr lang="en-US" dirty="0" smtClean="0"/>
              <a:t>Sum-of-products form</a:t>
            </a:r>
          </a:p>
          <a:p>
            <a:pPr lvl="1"/>
            <a:r>
              <a:rPr lang="en-US" dirty="0" smtClean="0"/>
              <a:t>Each of the product terms implies the function being described by the formula</a:t>
            </a:r>
          </a:p>
          <a:p>
            <a:pPr lvl="1"/>
            <a:r>
              <a:rPr lang="en-US" dirty="0" smtClean="0"/>
              <a:t>Whenever product term has value 1, function must also have value 1.</a:t>
            </a:r>
          </a:p>
          <a:p>
            <a:r>
              <a:rPr lang="en-US" dirty="0" smtClean="0"/>
              <a:t>Case of Conjunctive Normal Formula</a:t>
            </a:r>
          </a:p>
          <a:p>
            <a:pPr lvl="1"/>
            <a:r>
              <a:rPr lang="en-US" dirty="0" smtClean="0"/>
              <a:t>Product-of-sums form</a:t>
            </a:r>
          </a:p>
          <a:p>
            <a:pPr lvl="1"/>
            <a:r>
              <a:rPr lang="en-US" dirty="0" smtClean="0"/>
              <a:t>Each sum term is implied by the function</a:t>
            </a:r>
          </a:p>
          <a:p>
            <a:pPr lvl="1"/>
            <a:r>
              <a:rPr lang="en-US" dirty="0" smtClean="0"/>
              <a:t>Whenever the sum term has value 0, the function must also have value 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96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Subsumes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487680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A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is said to 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subsume</a:t>
                </a:r>
                <a:r>
                  <a:rPr lang="en-US" dirty="0" smtClean="0"/>
                  <a:t> a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err="1" smtClean="0"/>
                  <a:t>iff</a:t>
                </a:r>
                <a:r>
                  <a:rPr lang="en-US" dirty="0" smtClean="0"/>
                  <a:t> all the literals of the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are also literals of the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r>
                  <a:rPr lang="en-US" dirty="0" smtClean="0"/>
                  <a:t>Example: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0" smtClean="0">
                        <a:latin typeface="Cambria Math"/>
                      </a:rPr>
                      <m:t> 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bar>
                    <m:r>
                      <a:rPr lang="en-US" b="0" i="0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ba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bar>
                      <m:barPr>
                        <m:pos m:val="top"/>
                        <m:ctrlPr>
                          <a:rPr lang="en-US" b="0" i="1" smtClean="0">
                            <a:latin typeface="Cambria Math"/>
                          </a:rPr>
                        </m:ctrlPr>
                      </m:barPr>
                      <m:e>
                        <m:r>
                          <a:rPr lang="en-US" b="0" i="1" smtClean="0">
                            <a:latin typeface="Cambria Math"/>
                          </a:rPr>
                          <m:t>𝑧</m:t>
                        </m:r>
                      </m:e>
                    </m:bar>
                  </m:oMath>
                </a14:m>
                <a:endParaRPr lang="en-US" dirty="0" smtClean="0"/>
              </a:p>
              <a:p>
                <a:r>
                  <a:rPr lang="en-US" dirty="0" smtClean="0"/>
                  <a:t>If a product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subsumes a product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implies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Why?</a:t>
                </a:r>
              </a:p>
              <a:p>
                <a:r>
                  <a:rPr lang="en-US" dirty="0" smtClean="0"/>
                  <a:t>If a sum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 subsumes a sum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 smtClean="0"/>
                  <a:t>,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 smtClean="0"/>
                  <a:t> implies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Why?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4876800"/>
              </a:xfrm>
              <a:blipFill rotWithShape="1">
                <a:blip r:embed="rId2"/>
                <a:stretch>
                  <a:fillRect l="-1481" t="-3250" r="-8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974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Subsumes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Theorem:</a:t>
                </a:r>
              </a:p>
              <a:p>
                <a:pPr lvl="1"/>
                <a:r>
                  <a:rPr lang="en-US" dirty="0" smtClean="0"/>
                  <a:t>If one term subsumes another in an expression, then the subsuming term can always be deleted from the expression without changing the function being described.</a:t>
                </a:r>
              </a:p>
              <a:p>
                <a:r>
                  <a:rPr lang="en-US" dirty="0" smtClean="0"/>
                  <a:t>CNF: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err="1" smtClean="0">
                        <a:latin typeface="Cambria Math"/>
                      </a:rPr>
                      <m:t>𝑥</m:t>
                    </m:r>
                    <m:r>
                      <a:rPr lang="en-US" i="1" dirty="0" err="1" smtClean="0">
                        <a:latin typeface="Cambria Math"/>
                      </a:rPr>
                      <m:t>+</m:t>
                    </m:r>
                    <m:r>
                      <a:rPr lang="en-US" i="1" dirty="0" err="1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)(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 + </m:t>
                    </m:r>
                    <m:r>
                      <a:rPr lang="en-US" i="1" dirty="0" smtClean="0">
                        <a:latin typeface="Cambria Math"/>
                      </a:rPr>
                      <m:t>𝑦</m:t>
                    </m:r>
                    <m:r>
                      <a:rPr lang="en-US" i="1" dirty="0" smtClean="0">
                        <a:latin typeface="Cambria Math"/>
                      </a:rPr>
                      <m:t> + </m:t>
                    </m:r>
                    <m:r>
                      <a:rPr lang="en-US" i="1" dirty="0" smtClean="0">
                        <a:latin typeface="Cambria Math"/>
                      </a:rPr>
                      <m:t>𝑧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DNF: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𝑥𝑦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𝑥𝑦𝑧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830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Implicants</a:t>
            </a:r>
            <a:r>
              <a:rPr lang="en-US" dirty="0" smtClean="0"/>
              <a:t> and Prime </a:t>
            </a:r>
            <a:r>
              <a:rPr lang="en-US" dirty="0" err="1" smtClean="0"/>
              <a:t>Implicants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product term is said to be an </a:t>
            </a:r>
            <a:r>
              <a:rPr lang="en-US" dirty="0" err="1" smtClean="0"/>
              <a:t>implicant</a:t>
            </a:r>
            <a:r>
              <a:rPr lang="en-US" dirty="0" smtClean="0"/>
              <a:t> of a complete function if the product term implies the function.</a:t>
            </a:r>
          </a:p>
          <a:p>
            <a:r>
              <a:rPr lang="en-US" dirty="0" smtClean="0"/>
              <a:t>Each of the </a:t>
            </a:r>
            <a:r>
              <a:rPr lang="en-US" dirty="0" err="1" smtClean="0"/>
              <a:t>minterms</a:t>
            </a:r>
            <a:r>
              <a:rPr lang="en-US" dirty="0" smtClean="0"/>
              <a:t> in </a:t>
            </a:r>
            <a:r>
              <a:rPr lang="en-US" dirty="0" err="1" smtClean="0"/>
              <a:t>minterm</a:t>
            </a:r>
            <a:r>
              <a:rPr lang="en-US" dirty="0" smtClean="0"/>
              <a:t> canonical form is an </a:t>
            </a:r>
            <a:r>
              <a:rPr lang="en-US" dirty="0" err="1" smtClean="0"/>
              <a:t>implicant</a:t>
            </a:r>
            <a:r>
              <a:rPr lang="en-US" dirty="0" smtClean="0"/>
              <a:t> of the function.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implicant</a:t>
            </a:r>
            <a:r>
              <a:rPr lang="en-US" dirty="0" smtClean="0"/>
              <a:t> of a function is a prime </a:t>
            </a:r>
            <a:r>
              <a:rPr lang="en-US" dirty="0" err="1" smtClean="0"/>
              <a:t>implicant</a:t>
            </a:r>
            <a:r>
              <a:rPr lang="en-US" dirty="0" smtClean="0"/>
              <a:t> if the </a:t>
            </a:r>
            <a:r>
              <a:rPr lang="en-US" dirty="0" err="1" smtClean="0"/>
              <a:t>implicant</a:t>
            </a:r>
            <a:r>
              <a:rPr lang="en-US" dirty="0" smtClean="0"/>
              <a:t> does not subsume any other </a:t>
            </a:r>
            <a:r>
              <a:rPr lang="en-US" dirty="0" err="1" smtClean="0"/>
              <a:t>implicant</a:t>
            </a:r>
            <a:r>
              <a:rPr lang="en-US" dirty="0" smtClean="0"/>
              <a:t> with fewer literals.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03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2067</Words>
  <Application>Microsoft Office PowerPoint</Application>
  <PresentationFormat>On-screen Show (4:3)</PresentationFormat>
  <Paragraphs>615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ENEE244-02xx Digital Logic Design</vt:lpstr>
      <vt:lpstr>Announcements</vt:lpstr>
      <vt:lpstr>Agenda</vt:lpstr>
      <vt:lpstr>The Simplification Problem</vt:lpstr>
      <vt:lpstr>Prime Implicants</vt:lpstr>
      <vt:lpstr>Examples</vt:lpstr>
      <vt:lpstr>Subsumes</vt:lpstr>
      <vt:lpstr>Subsumes</vt:lpstr>
      <vt:lpstr>Implicants and Prime Implicants</vt:lpstr>
      <vt:lpstr>Example</vt:lpstr>
      <vt:lpstr>Prime Implicants</vt:lpstr>
      <vt:lpstr>Irredundant Disjunctive Normal Formulas</vt:lpstr>
      <vt:lpstr>Prime Implicates and Irredundant Conjunctive Expressions</vt:lpstr>
      <vt:lpstr>Example</vt:lpstr>
      <vt:lpstr>Prime Implicates</vt:lpstr>
      <vt:lpstr>Irredundant Conjunctive Normal Formulas</vt:lpstr>
      <vt:lpstr>Karnaugh Maps</vt:lpstr>
      <vt:lpstr>Three-Variable Maps</vt:lpstr>
      <vt:lpstr>Four-Variable Maps</vt:lpstr>
      <vt:lpstr>Karnaugh Maps and Canonical Formulas</vt:lpstr>
      <vt:lpstr>Karnaugh Maps and Canonical Formulas</vt:lpstr>
      <vt:lpstr>Karnaugh Maps and Canonical Formulas</vt:lpstr>
      <vt:lpstr>Karnaugh Maps and Canonical Formulas</vt:lpstr>
      <vt:lpstr>Product Term Representations on Karnaugh Maps</vt:lpstr>
      <vt:lpstr>Examples of Subcubes</vt:lpstr>
      <vt:lpstr>Subcubes for elimination of one variable</vt:lpstr>
      <vt:lpstr>Subcubes for elimination of one variable</vt:lpstr>
      <vt:lpstr>Subcubes for elimination of one variable</vt:lpstr>
      <vt:lpstr>Subcubes for elimination of one variable</vt:lpstr>
      <vt:lpstr>Subcubes for elimination of two variables</vt:lpstr>
      <vt:lpstr>Subcubes for elimination of two variables</vt:lpstr>
      <vt:lpstr>Subcubes for elimination of two variables</vt:lpstr>
      <vt:lpstr>Subcubes for elimination of two variables</vt:lpstr>
      <vt:lpstr>Subcubes for elimination of two variables</vt:lpstr>
      <vt:lpstr>Subcubes for elimination of three variables</vt:lpstr>
      <vt:lpstr>Subcubes for elimination of three variables</vt:lpstr>
      <vt:lpstr>Subcubes for elimination of three variables</vt:lpstr>
      <vt:lpstr>Subcubes for elimination of three variables</vt:lpstr>
      <vt:lpstr>Subcubes for sum terms</vt:lpstr>
      <vt:lpstr>Using K-Maps to Obtain Minimal Boolean Expressions</vt:lpstr>
      <vt:lpstr>Example</vt:lpstr>
      <vt:lpstr>Finding the set of all prime implicants in an n-variable map:</vt:lpstr>
      <vt:lpstr>Essential Prime Implicants</vt:lpstr>
      <vt:lpstr>Essential Prime Implicants</vt:lpstr>
      <vt:lpstr>General Approach for Finding Minimal Sums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Dana Dachman-Soled</dc:creator>
  <cp:lastModifiedBy>Dana Dachman-Soled</cp:lastModifiedBy>
  <cp:revision>25</cp:revision>
  <cp:lastPrinted>2014-10-02T17:37:18Z</cp:lastPrinted>
  <dcterms:created xsi:type="dcterms:W3CDTF">2014-10-01T01:33:31Z</dcterms:created>
  <dcterms:modified xsi:type="dcterms:W3CDTF">2014-10-02T18:02:57Z</dcterms:modified>
</cp:coreProperties>
</file>