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90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3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E06F2-1615-4F5E-8E42-266011CD940C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E197-1358-492C-A66F-146066A42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410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E06F2-1615-4F5E-8E42-266011CD940C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E197-1358-492C-A66F-146066A42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08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E06F2-1615-4F5E-8E42-266011CD940C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E197-1358-492C-A66F-146066A42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10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E06F2-1615-4F5E-8E42-266011CD940C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E197-1358-492C-A66F-146066A42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045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E06F2-1615-4F5E-8E42-266011CD940C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E197-1358-492C-A66F-146066A42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717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E06F2-1615-4F5E-8E42-266011CD940C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E197-1358-492C-A66F-146066A42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646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E06F2-1615-4F5E-8E42-266011CD940C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E197-1358-492C-A66F-146066A42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08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E06F2-1615-4F5E-8E42-266011CD940C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E197-1358-492C-A66F-146066A42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33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E06F2-1615-4F5E-8E42-266011CD940C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E197-1358-492C-A66F-146066A42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864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E06F2-1615-4F5E-8E42-266011CD940C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E197-1358-492C-A66F-146066A42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790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E06F2-1615-4F5E-8E42-266011CD940C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E197-1358-492C-A66F-146066A42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65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E06F2-1615-4F5E-8E42-266011CD940C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2E197-1358-492C-A66F-146066A42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585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14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ENEE244-02xx</a:t>
            </a:r>
            <a:br>
              <a:rPr lang="en-US" dirty="0" smtClean="0"/>
            </a:br>
            <a:r>
              <a:rPr lang="en-US" dirty="0" smtClean="0"/>
              <a:t>Digital Logic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96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Karnaugh</a:t>
            </a:r>
            <a:r>
              <a:rPr lang="en-US" dirty="0" smtClean="0"/>
              <a:t> Maps and Canonical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Decimal Representation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535640"/>
              </p:ext>
            </p:extLst>
          </p:nvPr>
        </p:nvGraphicFramePr>
        <p:xfrm>
          <a:off x="2743200" y="3352800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971800" y="28077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886200" y="28077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876800" y="28077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28077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29100" y="23622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100" y="23622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52500" y="455289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500" y="455289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057400" y="3424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057400" y="4186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057400" y="4948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057400" y="56343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056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Product Term Representations on </a:t>
            </a:r>
            <a:r>
              <a:rPr lang="en-US" dirty="0" err="1" smtClean="0"/>
              <a:t>Karnaugh</a:t>
            </a:r>
            <a:r>
              <a:rPr lang="en-US" dirty="0" smtClean="0"/>
              <a:t> Maps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Any set of 1-cells which form 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sup>
                    </m:sSup>
                  </m:oMath>
                </a14:m>
                <a:r>
                  <a:rPr lang="en-US" dirty="0" smtClean="0"/>
                  <a:t> rectangular grouping describes a product term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dirty="0" smtClean="0"/>
                  <a:t> variables.</a:t>
                </a:r>
              </a:p>
              <a:p>
                <a:r>
                  <a:rPr lang="en-US" dirty="0" smtClean="0"/>
                  <a:t>Rectangular groupings are referred to as </a:t>
                </a:r>
                <a:r>
                  <a:rPr lang="en-US" dirty="0" err="1" smtClean="0"/>
                  <a:t>subcubes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The total number of cells in a </a:t>
                </a:r>
                <a:r>
                  <a:rPr lang="en-US" dirty="0" err="1" smtClean="0"/>
                  <a:t>subcube</a:t>
                </a:r>
                <a:r>
                  <a:rPr lang="en-US" dirty="0" smtClean="0"/>
                  <a:t> must be a power-of-two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sup>
                    </m:sSup>
                  </m:oMath>
                </a14:m>
                <a:r>
                  <a:rPr lang="en-US" dirty="0" smtClean="0"/>
                  <a:t>).</a:t>
                </a:r>
              </a:p>
              <a:p>
                <a:r>
                  <a:rPr lang="en-US" dirty="0" smtClean="0"/>
                  <a:t>Two adjacent 1-cells: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𝑥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𝑧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𝑥𝑦𝑧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i="1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𝑥𝑧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bar>
                          <m:barPr>
                            <m:pos m:val="top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</m:ba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𝑥𝑧</m:t>
                    </m:r>
                  </m:oMath>
                </a14:m>
                <a:endParaRPr lang="en-US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2426" r="-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889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</a:t>
            </a:r>
            <a:r>
              <a:rPr lang="en-US" dirty="0" err="1" smtClean="0"/>
              <a:t>Subcubes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9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Subcubes</a:t>
            </a:r>
            <a:r>
              <a:rPr lang="en-US" dirty="0" smtClean="0"/>
              <a:t> for elimination of one variable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608492"/>
              </p:ext>
            </p:extLst>
          </p:nvPr>
        </p:nvGraphicFramePr>
        <p:xfrm>
          <a:off x="2628900" y="2667000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719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762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7531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943100" y="2738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943100" y="3500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943100" y="4262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943100" y="4948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7" name="Rounded Rectangle 16"/>
          <p:cNvSpPr/>
          <p:nvPr/>
        </p:nvSpPr>
        <p:spPr>
          <a:xfrm>
            <a:off x="3771900" y="3500735"/>
            <a:ext cx="1562100" cy="36635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Product term: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𝑤</m:t>
                        </m:r>
                      </m:e>
                    </m:bar>
                    <m:r>
                      <a:rPr lang="en-US" sz="2400" b="0" i="1" smtClean="0">
                        <a:latin typeface="Cambria Math"/>
                      </a:rPr>
                      <m:t>𝑥𝑧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2640" t="-10667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ounded Rectangle 18"/>
          <p:cNvSpPr/>
          <p:nvPr/>
        </p:nvSpPr>
        <p:spPr>
          <a:xfrm>
            <a:off x="6781800" y="2614375"/>
            <a:ext cx="2057400" cy="2872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Variables in the product term are variables whose value is constant inside the </a:t>
            </a:r>
            <a:r>
              <a:rPr lang="en-US" dirty="0" err="1" smtClean="0"/>
              <a:t>subcube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76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Subcubes</a:t>
            </a:r>
            <a:r>
              <a:rPr lang="en-US" dirty="0" smtClean="0"/>
              <a:t> for elimination of one variable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007576"/>
              </p:ext>
            </p:extLst>
          </p:nvPr>
        </p:nvGraphicFramePr>
        <p:xfrm>
          <a:off x="2628900" y="2667000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719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762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7531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943100" y="2738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943100" y="3500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943100" y="4262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943100" y="4948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3" name="Oval 2"/>
          <p:cNvSpPr/>
          <p:nvPr/>
        </p:nvSpPr>
        <p:spPr>
          <a:xfrm>
            <a:off x="5753100" y="4114800"/>
            <a:ext cx="571500" cy="461665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81300" y="4114800"/>
            <a:ext cx="571500" cy="461665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Product term: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𝑤𝑥</m:t>
                    </m:r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𝑧</m:t>
                        </m:r>
                      </m:e>
                    </m:ba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2640" t="-10667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9666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Subcubes</a:t>
            </a:r>
            <a:r>
              <a:rPr lang="en-US" dirty="0" smtClean="0"/>
              <a:t> for elimination of one variable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189213"/>
              </p:ext>
            </p:extLst>
          </p:nvPr>
        </p:nvGraphicFramePr>
        <p:xfrm>
          <a:off x="2628900" y="2667000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719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762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7531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943100" y="2738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943100" y="3500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943100" y="4262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943100" y="4948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7" name="Rounded Rectangle 16"/>
          <p:cNvSpPr/>
          <p:nvPr/>
        </p:nvSpPr>
        <p:spPr>
          <a:xfrm>
            <a:off x="4876800" y="3429000"/>
            <a:ext cx="457200" cy="12954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Product term: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𝑥𝑦𝑧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2640" t="-10667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4167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Subcubes</a:t>
            </a:r>
            <a:r>
              <a:rPr lang="en-US" dirty="0" smtClean="0"/>
              <a:t> for elimination of one variable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104989"/>
              </p:ext>
            </p:extLst>
          </p:nvPr>
        </p:nvGraphicFramePr>
        <p:xfrm>
          <a:off x="2628900" y="2667000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719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762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7531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943100" y="2738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943100" y="3500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943100" y="4262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943100" y="4948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3" name="Oval 2"/>
          <p:cNvSpPr/>
          <p:nvPr/>
        </p:nvSpPr>
        <p:spPr>
          <a:xfrm>
            <a:off x="2819400" y="2667000"/>
            <a:ext cx="571500" cy="461665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81300" y="4876800"/>
            <a:ext cx="571500" cy="461665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Product term: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e>
                    </m:ba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𝑧</m:t>
                        </m:r>
                      </m:e>
                    </m:ba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2640" t="-10667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742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Subcubes</a:t>
            </a:r>
            <a:r>
              <a:rPr lang="en-US" dirty="0" smtClean="0"/>
              <a:t> for elimination of two variables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681353"/>
              </p:ext>
            </p:extLst>
          </p:nvPr>
        </p:nvGraphicFramePr>
        <p:xfrm>
          <a:off x="2628900" y="2667000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719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762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7531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943100" y="2738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943100" y="3500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943100" y="4262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943100" y="4948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7" name="Rounded Rectangle 16"/>
          <p:cNvSpPr/>
          <p:nvPr/>
        </p:nvSpPr>
        <p:spPr>
          <a:xfrm>
            <a:off x="2762250" y="3498249"/>
            <a:ext cx="1562100" cy="1149951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Product term: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e>
                    </m:ba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2640" t="-10667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516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Subcubes</a:t>
            </a:r>
            <a:r>
              <a:rPr lang="en-US" dirty="0" smtClean="0"/>
              <a:t> for elimination of two variables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081110"/>
              </p:ext>
            </p:extLst>
          </p:nvPr>
        </p:nvGraphicFramePr>
        <p:xfrm>
          <a:off x="2628900" y="2667000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719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762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7531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943100" y="2738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943100" y="3500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943100" y="4262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943100" y="4948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Product term: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𝑦𝑧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2640" t="-10667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ounded Rectangle 15"/>
          <p:cNvSpPr/>
          <p:nvPr/>
        </p:nvSpPr>
        <p:spPr>
          <a:xfrm>
            <a:off x="4876800" y="2738735"/>
            <a:ext cx="457200" cy="267146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0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Subcubes</a:t>
            </a:r>
            <a:r>
              <a:rPr lang="en-US" dirty="0" smtClean="0"/>
              <a:t> for elimination of two variables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639052"/>
              </p:ext>
            </p:extLst>
          </p:nvPr>
        </p:nvGraphicFramePr>
        <p:xfrm>
          <a:off x="2628900" y="2667000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719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762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7531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943100" y="2738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943100" y="3500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943100" y="4262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943100" y="4948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Product term: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𝑤</m:t>
                        </m:r>
                      </m:e>
                    </m:ba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ba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2640" t="-10667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ounded Rectangle 15"/>
          <p:cNvSpPr/>
          <p:nvPr/>
        </p:nvSpPr>
        <p:spPr>
          <a:xfrm>
            <a:off x="2895600" y="2738735"/>
            <a:ext cx="3352800" cy="46166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3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HW4 </a:t>
            </a:r>
            <a:r>
              <a:rPr lang="en-US" dirty="0" smtClean="0"/>
              <a:t>due 10/9</a:t>
            </a:r>
          </a:p>
          <a:p>
            <a:pPr lvl="1"/>
            <a:r>
              <a:rPr lang="en-US" dirty="0" smtClean="0"/>
              <a:t>Please omit last problem 4.6(a),(c)</a:t>
            </a:r>
          </a:p>
          <a:p>
            <a:r>
              <a:rPr lang="en-US" dirty="0" smtClean="0"/>
              <a:t>Quiz during recitation on Monday (10/13)</a:t>
            </a:r>
          </a:p>
          <a:p>
            <a:pPr lvl="1"/>
            <a:r>
              <a:rPr lang="en-US" dirty="0" smtClean="0"/>
              <a:t>Will cover material from lectures 10,11,12.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828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Subcubes</a:t>
            </a:r>
            <a:r>
              <a:rPr lang="en-US" dirty="0" smtClean="0"/>
              <a:t> for elimination of two variables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420033"/>
              </p:ext>
            </p:extLst>
          </p:nvPr>
        </p:nvGraphicFramePr>
        <p:xfrm>
          <a:off x="2628900" y="2667000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719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762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7531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943100" y="2738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943100" y="3500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943100" y="4262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943100" y="4948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Product term: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𝑤</m:t>
                    </m:r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𝑧</m:t>
                        </m:r>
                      </m:e>
                    </m:ba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2640" t="-10667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ounded Rectangle 16"/>
          <p:cNvSpPr/>
          <p:nvPr/>
        </p:nvSpPr>
        <p:spPr>
          <a:xfrm>
            <a:off x="5791200" y="4191000"/>
            <a:ext cx="457200" cy="12192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2895600" y="4191000"/>
            <a:ext cx="457200" cy="12192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3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Subcubes</a:t>
            </a:r>
            <a:r>
              <a:rPr lang="en-US" dirty="0" smtClean="0"/>
              <a:t> for elimination of two variables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473768"/>
              </p:ext>
            </p:extLst>
          </p:nvPr>
        </p:nvGraphicFramePr>
        <p:xfrm>
          <a:off x="2628900" y="2667000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719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762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7531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943100" y="2738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943100" y="3500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943100" y="4262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943100" y="4948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Product term: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𝑧</m:t>
                        </m:r>
                      </m:e>
                    </m:ba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2640" t="-10667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9"/>
          <p:cNvSpPr/>
          <p:nvPr/>
        </p:nvSpPr>
        <p:spPr>
          <a:xfrm>
            <a:off x="2819400" y="2667000"/>
            <a:ext cx="571500" cy="461665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753100" y="2667000"/>
            <a:ext cx="571500" cy="461665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4872335"/>
            <a:ext cx="571500" cy="461665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791200" y="4876800"/>
            <a:ext cx="571500" cy="461665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Subcubes</a:t>
            </a:r>
            <a:r>
              <a:rPr lang="en-US" dirty="0" smtClean="0"/>
              <a:t> for elimination of three variables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556258"/>
              </p:ext>
            </p:extLst>
          </p:nvPr>
        </p:nvGraphicFramePr>
        <p:xfrm>
          <a:off x="2628900" y="2667000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719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762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7531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943100" y="2738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943100" y="3500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943100" y="4262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943100" y="4948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Product term: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𝑤</m:t>
                        </m:r>
                      </m:e>
                    </m:ba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2640" t="-10667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ounded Rectangle 15"/>
          <p:cNvSpPr/>
          <p:nvPr/>
        </p:nvSpPr>
        <p:spPr>
          <a:xfrm>
            <a:off x="2819400" y="2738735"/>
            <a:ext cx="3505200" cy="122366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46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Subcubes</a:t>
            </a:r>
            <a:r>
              <a:rPr lang="en-US" dirty="0" smtClean="0"/>
              <a:t> for elimination of three variables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714655"/>
              </p:ext>
            </p:extLst>
          </p:nvPr>
        </p:nvGraphicFramePr>
        <p:xfrm>
          <a:off x="2628900" y="2667000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719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762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7531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943100" y="2738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943100" y="3500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943100" y="4262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943100" y="4948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Product term: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𝑤</m:t>
                        </m:r>
                      </m:e>
                    </m:ba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2640" t="-10667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ounded Rectangle 15"/>
          <p:cNvSpPr/>
          <p:nvPr/>
        </p:nvSpPr>
        <p:spPr>
          <a:xfrm>
            <a:off x="3771900" y="2738735"/>
            <a:ext cx="1676400" cy="267146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3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Subcubes</a:t>
            </a:r>
            <a:r>
              <a:rPr lang="en-US" dirty="0" smtClean="0"/>
              <a:t> for elimination of three variables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528625"/>
              </p:ext>
            </p:extLst>
          </p:nvPr>
        </p:nvGraphicFramePr>
        <p:xfrm>
          <a:off x="2628900" y="2667000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719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762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7531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943100" y="2738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943100" y="3500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943100" y="4262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943100" y="4948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Product term: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ba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2640" t="-10667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ounded Rectangle 15"/>
          <p:cNvSpPr/>
          <p:nvPr/>
        </p:nvSpPr>
        <p:spPr>
          <a:xfrm>
            <a:off x="2857500" y="2738735"/>
            <a:ext cx="3467100" cy="53786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2895600" y="4876800"/>
            <a:ext cx="3467100" cy="53786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34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Subcubes</a:t>
            </a:r>
            <a:r>
              <a:rPr lang="en-US" dirty="0" smtClean="0"/>
              <a:t> for elimination of three variables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335300"/>
              </p:ext>
            </p:extLst>
          </p:nvPr>
        </p:nvGraphicFramePr>
        <p:xfrm>
          <a:off x="2628900" y="2667000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719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762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7531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943100" y="2738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943100" y="3500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943100" y="4262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943100" y="4948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Product term: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𝑧</m:t>
                        </m:r>
                      </m:e>
                    </m:ba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2640" t="-10667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ounded Rectangle 15"/>
          <p:cNvSpPr/>
          <p:nvPr/>
        </p:nvSpPr>
        <p:spPr>
          <a:xfrm>
            <a:off x="2819400" y="2738735"/>
            <a:ext cx="609600" cy="267146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5715000" y="2743200"/>
            <a:ext cx="609600" cy="267146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49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Subcubes</a:t>
            </a:r>
            <a:r>
              <a:rPr lang="en-US" dirty="0" smtClean="0"/>
              <a:t> for sum terms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082424"/>
              </p:ext>
            </p:extLst>
          </p:nvPr>
        </p:nvGraphicFramePr>
        <p:xfrm>
          <a:off x="2628900" y="2362200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500" y="1817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71900" y="1817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762500" y="1817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753100" y="1817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14800" y="13716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3716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38200" y="356229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56229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943100" y="2433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943100" y="3195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943100" y="3957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943100" y="4643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5" name="Rounded Rectangle 14"/>
          <p:cNvSpPr/>
          <p:nvPr/>
        </p:nvSpPr>
        <p:spPr>
          <a:xfrm>
            <a:off x="2895600" y="3124200"/>
            <a:ext cx="1371600" cy="43809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857500" y="5486400"/>
                <a:ext cx="3695700" cy="2014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Sum terms: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/>
                      </a:rPr>
                      <m:t>𝑤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bar>
                      <m:barPr>
                        <m:pos m:val="top"/>
                        <m:ctrlP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/>
                      </a:rPr>
                      <m:t>𝑦</m:t>
                    </m:r>
                  </m:oMath>
                </a14:m>
                <a:endParaRPr lang="en-US" sz="2400" b="0" dirty="0" smtClean="0">
                  <a:solidFill>
                    <a:srgbClr val="0070C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2400" b="0" dirty="0" smtClean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</m:bar>
                    </m:oMath>
                  </m:oMathPara>
                </a14:m>
                <a:endParaRPr lang="en-US" sz="2400" b="0" dirty="0" smtClean="0">
                  <a:solidFill>
                    <a:srgbClr val="FF0000"/>
                  </a:solidFill>
                </a:endParaRPr>
              </a:p>
              <a:p>
                <a:endParaRPr lang="en-US" sz="2400" b="0" dirty="0" smtClean="0">
                  <a:solidFill>
                    <a:srgbClr val="FF0000"/>
                  </a:solidFill>
                </a:endParaRP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500" y="5486400"/>
                <a:ext cx="3695700" cy="2014398"/>
              </a:xfrm>
              <a:prstGeom prst="rect">
                <a:avLst/>
              </a:prstGeom>
              <a:blipFill rotWithShape="1">
                <a:blip r:embed="rId4"/>
                <a:stretch>
                  <a:fillRect l="-2640" t="-24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ounded Rectangle 16"/>
          <p:cNvSpPr/>
          <p:nvPr/>
        </p:nvSpPr>
        <p:spPr>
          <a:xfrm>
            <a:off x="2895600" y="2457510"/>
            <a:ext cx="1371600" cy="43809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2895600" y="4591110"/>
            <a:ext cx="1371600" cy="43809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4781550" y="2433935"/>
            <a:ext cx="1543050" cy="267146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037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K-Maps to Obtain Minimal Boolean Expressions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96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009383"/>
              </p:ext>
            </p:extLst>
          </p:nvPr>
        </p:nvGraphicFramePr>
        <p:xfrm>
          <a:off x="2895600" y="2077720"/>
          <a:ext cx="3886200" cy="1275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24200" y="1600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038600" y="1600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1600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1600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447800" y="23622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3622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362200" y="2133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362200" y="2814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2" name="Rounded Rectangle 11"/>
          <p:cNvSpPr/>
          <p:nvPr/>
        </p:nvSpPr>
        <p:spPr>
          <a:xfrm>
            <a:off x="6019800" y="2133600"/>
            <a:ext cx="533400" cy="1066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029200" y="2762310"/>
            <a:ext cx="1676400" cy="51429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85800" y="3657600"/>
                <a:ext cx="61722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𝑦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𝑧</m:t>
                          </m:r>
                        </m:e>
                      </m:bar>
                    </m:oMath>
                  </m:oMathPara>
                </a14:m>
                <a:endParaRPr lang="en-US" sz="2400" b="0" dirty="0" smtClean="0">
                  <a:solidFill>
                    <a:srgbClr val="0070C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𝑥𝑦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657600"/>
                <a:ext cx="6172200" cy="830997"/>
              </a:xfrm>
              <a:prstGeom prst="rect">
                <a:avLst/>
              </a:prstGeom>
              <a:blipFill rotWithShape="1">
                <a:blip r:embed="rId3"/>
                <a:stretch>
                  <a:fillRect b="-51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229100" y="12954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100" y="1295400"/>
                <a:ext cx="876300" cy="400110"/>
              </a:xfrm>
              <a:prstGeom prst="rect">
                <a:avLst/>
              </a:prstGeom>
              <a:blipFill rotWithShape="1">
                <a:blip r:embed="rId4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ight Brace 15"/>
          <p:cNvSpPr/>
          <p:nvPr/>
        </p:nvSpPr>
        <p:spPr>
          <a:xfrm>
            <a:off x="4038600" y="3657600"/>
            <a:ext cx="228600" cy="9144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343400" y="3881735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Both are prime </a:t>
            </a:r>
            <a:r>
              <a:rPr lang="en-US" sz="2400" dirty="0" err="1" smtClean="0"/>
              <a:t>implicants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219200" y="4736068"/>
                <a:ext cx="685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𝑥𝑦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736068"/>
                <a:ext cx="6858000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ounded Rectangular Callout 19"/>
          <p:cNvSpPr/>
          <p:nvPr/>
        </p:nvSpPr>
        <p:spPr>
          <a:xfrm>
            <a:off x="838200" y="4572000"/>
            <a:ext cx="2438400" cy="1219200"/>
          </a:xfrm>
          <a:prstGeom prst="wedgeRoundRectCallout">
            <a:avLst>
              <a:gd name="adj1" fmla="val 70344"/>
              <a:gd name="adj2" fmla="val -1109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How do we know this is minimal</a:t>
            </a:r>
            <a:r>
              <a:rPr lang="en-US" dirty="0" smtClean="0"/>
              <a:t>?</a:t>
            </a:r>
          </a:p>
          <a:p>
            <a:pPr algn="ctr"/>
            <a:r>
              <a:rPr lang="en-US" dirty="0" smtClean="0"/>
              <a:t>Need an algorithmic procedure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774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build="p"/>
      <p:bldP spid="16" grpId="0" animBg="1"/>
      <p:bldP spid="17" grpId="0"/>
      <p:bldP spid="19" grpId="0"/>
      <p:bldP spid="2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 the set of all prime </a:t>
            </a:r>
            <a:r>
              <a:rPr lang="en-US" dirty="0" err="1" smtClean="0"/>
              <a:t>implicants</a:t>
            </a:r>
            <a:r>
              <a:rPr lang="en-US" dirty="0" smtClean="0"/>
              <a:t> in an n-variable map: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8839200" cy="4525963"/>
              </a:xfrm>
            </p:spPr>
            <p:txBody>
              <a:bodyPr/>
              <a:lstStyle/>
              <a:p>
                <a:r>
                  <a:rPr lang="en-US" dirty="0" smtClean="0"/>
                  <a:t>If all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 smtClean="0"/>
                  <a:t> entries are 1, then function is equal to 1.</a:t>
                </a:r>
              </a:p>
              <a:p>
                <a:r>
                  <a:rPr lang="en-US" dirty="0" smtClean="0"/>
                  <a:t>For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 = 1, 2. . . n</a:t>
                </a:r>
              </a:p>
              <a:p>
                <a:pPr lvl="1"/>
                <a:r>
                  <a:rPr lang="en-US" dirty="0" smtClean="0"/>
                  <a:t>Search for all </a:t>
                </a:r>
                <a:r>
                  <a:rPr lang="en-US" dirty="0" err="1" smtClean="0"/>
                  <a:t>subcubes</a:t>
                </a:r>
                <a:r>
                  <a:rPr lang="en-US" dirty="0" smtClean="0"/>
                  <a:t> of dimensions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dirty="0" smtClean="0"/>
                  <a:t> that are not totally contained within a single previously obtained </a:t>
                </a:r>
                <a:r>
                  <a:rPr lang="en-US" dirty="0" err="1" smtClean="0"/>
                  <a:t>subcube</a:t>
                </a:r>
                <a:r>
                  <a:rPr lang="en-US" dirty="0" smtClean="0"/>
                  <a:t>.</a:t>
                </a:r>
              </a:p>
              <a:p>
                <a:pPr lvl="1"/>
                <a:r>
                  <a:rPr lang="en-US" dirty="0" smtClean="0"/>
                  <a:t>Each of these </a:t>
                </a:r>
                <a:r>
                  <a:rPr lang="en-US" dirty="0" err="1" smtClean="0"/>
                  <a:t>subcubes</a:t>
                </a:r>
                <a:r>
                  <a:rPr lang="en-US" dirty="0" smtClean="0"/>
                  <a:t> represents 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 smtClean="0"/>
                  <a:t> variable product term which implies the function.</a:t>
                </a:r>
              </a:p>
              <a:p>
                <a:pPr lvl="1"/>
                <a:r>
                  <a:rPr lang="en-US" dirty="0" smtClean="0"/>
                  <a:t>Each product term is a prime </a:t>
                </a:r>
                <a:r>
                  <a:rPr lang="en-US" dirty="0" err="1" smtClean="0"/>
                  <a:t>implicant</a:t>
                </a:r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8839200" cy="4525963"/>
              </a:xfrm>
              <a:blipFill rotWithShape="1">
                <a:blip r:embed="rId2"/>
                <a:stretch>
                  <a:fillRect l="-1517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208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time:</a:t>
            </a:r>
          </a:p>
          <a:p>
            <a:pPr lvl="1"/>
            <a:r>
              <a:rPr lang="en-US" dirty="0" smtClean="0"/>
              <a:t>Prime </a:t>
            </a:r>
            <a:r>
              <a:rPr lang="en-US" dirty="0" err="1" smtClean="0"/>
              <a:t>Implicants</a:t>
            </a:r>
            <a:r>
              <a:rPr lang="en-US" dirty="0" smtClean="0"/>
              <a:t> (4.2)</a:t>
            </a:r>
          </a:p>
          <a:p>
            <a:pPr lvl="1"/>
            <a:r>
              <a:rPr lang="en-US" dirty="0" smtClean="0"/>
              <a:t>Prime Implicates (4.3)</a:t>
            </a:r>
          </a:p>
          <a:p>
            <a:endParaRPr lang="en-US" dirty="0"/>
          </a:p>
          <a:p>
            <a:r>
              <a:rPr lang="en-US" dirty="0" smtClean="0"/>
              <a:t>This </a:t>
            </a:r>
            <a:r>
              <a:rPr lang="en-US" dirty="0" smtClean="0"/>
              <a:t>time:</a:t>
            </a:r>
          </a:p>
          <a:p>
            <a:pPr lvl="1"/>
            <a:r>
              <a:rPr lang="en-US" dirty="0" err="1" smtClean="0"/>
              <a:t>Karnaugh</a:t>
            </a:r>
            <a:r>
              <a:rPr lang="en-US" dirty="0" smtClean="0"/>
              <a:t> </a:t>
            </a:r>
            <a:r>
              <a:rPr lang="en-US" dirty="0" smtClean="0"/>
              <a:t>Maps (4.4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6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 the set of all prime </a:t>
            </a:r>
            <a:r>
              <a:rPr lang="en-US" dirty="0" err="1" smtClean="0"/>
              <a:t>implicants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501679"/>
              </p:ext>
            </p:extLst>
          </p:nvPr>
        </p:nvGraphicFramePr>
        <p:xfrm>
          <a:off x="1866900" y="2438400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95500" y="18933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009900" y="18933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000500" y="18933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991100" y="18933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352800" y="14478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14478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76200" y="363849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363849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181100" y="25101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181100" y="32721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181100" y="40341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181100" y="4719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5" name="Rounded Rectangle 14"/>
          <p:cNvSpPr/>
          <p:nvPr/>
        </p:nvSpPr>
        <p:spPr>
          <a:xfrm>
            <a:off x="1943100" y="2481590"/>
            <a:ext cx="1752600" cy="13284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4914900" y="2481590"/>
            <a:ext cx="762000" cy="13284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943600" y="1447800"/>
            <a:ext cx="2819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Subcubes</a:t>
            </a:r>
            <a:r>
              <a:rPr lang="en-US" dirty="0" smtClean="0"/>
              <a:t> consisting of 16 cells—None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Subcubes</a:t>
            </a:r>
            <a:r>
              <a:rPr lang="en-US" dirty="0" smtClean="0"/>
              <a:t> consisting of 8 cells—None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Subcubes</a:t>
            </a:r>
            <a:r>
              <a:rPr lang="en-US" dirty="0" smtClean="0"/>
              <a:t> consisting of 4 cells in </a:t>
            </a:r>
            <a:r>
              <a:rPr lang="en-US" dirty="0" smtClean="0">
                <a:solidFill>
                  <a:srgbClr val="0070C0"/>
                </a:solidFill>
              </a:rPr>
              <a:t>blue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Subcubes</a:t>
            </a:r>
            <a:r>
              <a:rPr lang="en-US" dirty="0" smtClean="0"/>
              <a:t> consisting of 2 cells in </a:t>
            </a:r>
            <a:r>
              <a:rPr lang="en-US" dirty="0" smtClean="0">
                <a:solidFill>
                  <a:srgbClr val="FF0000"/>
                </a:solidFill>
              </a:rPr>
              <a:t>red </a:t>
            </a:r>
            <a:r>
              <a:rPr lang="en-US" dirty="0" smtClean="0"/>
              <a:t>(not contained in another </a:t>
            </a:r>
            <a:r>
              <a:rPr lang="en-US" dirty="0" err="1" smtClean="0"/>
              <a:t>subcube</a:t>
            </a:r>
            <a:r>
              <a:rPr lang="en-US" dirty="0" smtClean="0"/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Subcubes</a:t>
            </a:r>
            <a:r>
              <a:rPr lang="en-US" dirty="0" smtClean="0"/>
              <a:t> consisting of 1 cell (not contained in another </a:t>
            </a:r>
            <a:r>
              <a:rPr lang="en-US" dirty="0" err="1" smtClean="0"/>
              <a:t>subcube</a:t>
            </a:r>
            <a:r>
              <a:rPr lang="en-US" dirty="0" smtClean="0"/>
              <a:t>)—None.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1981200" y="2481590"/>
            <a:ext cx="762000" cy="13284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4876800" y="2481590"/>
            <a:ext cx="762000" cy="27000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1981200" y="4691390"/>
            <a:ext cx="762000" cy="4902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1981200" y="2514600"/>
            <a:ext cx="762000" cy="4902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5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uiExpand="1" build="p"/>
      <p:bldP spid="18" grpId="0" animBg="1"/>
      <p:bldP spid="19" grpId="0" animBg="1"/>
      <p:bldP spid="20" grpId="0" animBg="1"/>
      <p:bldP spid="2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Prime </a:t>
            </a:r>
            <a:r>
              <a:rPr lang="en-US" dirty="0" err="1" smtClean="0"/>
              <a:t>Implicants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Some 1-cells appear in only one prime </a:t>
            </a:r>
            <a:r>
              <a:rPr lang="en-US" dirty="0" err="1" smtClean="0"/>
              <a:t>implicant</a:t>
            </a:r>
            <a:r>
              <a:rPr lang="en-US" dirty="0" smtClean="0"/>
              <a:t> </a:t>
            </a:r>
            <a:r>
              <a:rPr lang="en-US" dirty="0" err="1" smtClean="0"/>
              <a:t>subcube</a:t>
            </a:r>
            <a:r>
              <a:rPr lang="en-US" dirty="0" smtClean="0"/>
              <a:t>, others appear in more than one.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1-cell that can be in only one prime </a:t>
            </a:r>
            <a:r>
              <a:rPr lang="en-US" dirty="0" err="1" smtClean="0"/>
              <a:t>implicant</a:t>
            </a:r>
            <a:r>
              <a:rPr lang="en-US" dirty="0" smtClean="0"/>
              <a:t> is called an essential prime </a:t>
            </a:r>
            <a:r>
              <a:rPr lang="en-US" dirty="0" err="1" smtClean="0"/>
              <a:t>implicant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565990"/>
              </p:ext>
            </p:extLst>
          </p:nvPr>
        </p:nvGraphicFramePr>
        <p:xfrm>
          <a:off x="2743200" y="3525520"/>
          <a:ext cx="3886200" cy="1275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71800" y="3048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886200" y="3048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876800" y="3048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3048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95400" y="38100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8100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209800" y="3581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209800" y="4262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2" name="Rounded Rectangle 11"/>
          <p:cNvSpPr/>
          <p:nvPr/>
        </p:nvSpPr>
        <p:spPr>
          <a:xfrm>
            <a:off x="2908464" y="3587998"/>
            <a:ext cx="1606385" cy="45506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4076700" y="25908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6700" y="259080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ounded Rectangle 14"/>
          <p:cNvSpPr/>
          <p:nvPr/>
        </p:nvSpPr>
        <p:spPr>
          <a:xfrm>
            <a:off x="3864056" y="3598554"/>
            <a:ext cx="650793" cy="112584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880015" y="4193133"/>
            <a:ext cx="1606385" cy="45506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0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Prime </a:t>
            </a:r>
            <a:r>
              <a:rPr lang="en-US" dirty="0" err="1" smtClean="0"/>
              <a:t>Implicants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essential prime </a:t>
            </a:r>
            <a:r>
              <a:rPr lang="en-US" dirty="0" err="1" smtClean="0"/>
              <a:t>implicant</a:t>
            </a:r>
            <a:r>
              <a:rPr lang="en-US" dirty="0" smtClean="0"/>
              <a:t> must appear in all the irredundant disjunctive normal formulas of the function.</a:t>
            </a:r>
          </a:p>
          <a:p>
            <a:r>
              <a:rPr lang="en-US" dirty="0" smtClean="0"/>
              <a:t>Hence must also appear in a minimal sum.</a:t>
            </a:r>
          </a:p>
          <a:p>
            <a:pPr lvl="1"/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99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Approach for Finding Minimal Sums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all prime </a:t>
            </a:r>
            <a:r>
              <a:rPr lang="en-US" dirty="0" err="1" smtClean="0"/>
              <a:t>implicants</a:t>
            </a:r>
            <a:r>
              <a:rPr lang="en-US" dirty="0" smtClean="0"/>
              <a:t> using K-map</a:t>
            </a:r>
          </a:p>
          <a:p>
            <a:r>
              <a:rPr lang="en-US" dirty="0" smtClean="0"/>
              <a:t>Find all essential prime </a:t>
            </a:r>
            <a:r>
              <a:rPr lang="en-US" dirty="0" err="1" smtClean="0"/>
              <a:t>implicants</a:t>
            </a:r>
            <a:r>
              <a:rPr lang="en-US" dirty="0" smtClean="0"/>
              <a:t> using K-map</a:t>
            </a:r>
          </a:p>
          <a:p>
            <a:r>
              <a:rPr lang="en-US" dirty="0" smtClean="0"/>
              <a:t>**If all 1-cells are not yet covered, determine optimal choice of remaining prime </a:t>
            </a:r>
            <a:r>
              <a:rPr lang="en-US" dirty="0" err="1" smtClean="0"/>
              <a:t>implicants</a:t>
            </a:r>
            <a:r>
              <a:rPr lang="en-US" dirty="0" smtClean="0"/>
              <a:t> using K-map.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37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time:  Lots of examples of finding minimal sums using K-maps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708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Karnaugh</a:t>
            </a:r>
            <a:r>
              <a:rPr lang="en-US" dirty="0" smtClean="0"/>
              <a:t> Maps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5105400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Method for graphically determining </a:t>
                </a:r>
                <a:r>
                  <a:rPr lang="en-US" dirty="0" err="1" smtClean="0"/>
                  <a:t>implicants</a:t>
                </a:r>
                <a:r>
                  <a:rPr lang="en-US" dirty="0" smtClean="0"/>
                  <a:t> and implicates of a Boolean function.</a:t>
                </a:r>
              </a:p>
              <a:p>
                <a:r>
                  <a:rPr lang="en-US" dirty="0" smtClean="0"/>
                  <a:t>Simplify Boolean functions and their logic gates implementation.</a:t>
                </a:r>
              </a:p>
              <a:p>
                <a:r>
                  <a:rPr lang="en-US" dirty="0" smtClean="0"/>
                  <a:t>Geometrical configuration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 smtClean="0"/>
                  <a:t>cells such that each of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-tuples corresponding to the row of a truth table uniquely locates a cell on the map.</a:t>
                </a:r>
              </a:p>
              <a:p>
                <a:r>
                  <a:rPr lang="en-US" dirty="0" smtClean="0"/>
                  <a:t>The functional values assigned to the n-tuples are placed as entries in the cells.</a:t>
                </a:r>
              </a:p>
              <a:p>
                <a:r>
                  <a:rPr lang="en-US" dirty="0" smtClean="0"/>
                  <a:t>Structure of </a:t>
                </a:r>
                <a:r>
                  <a:rPr lang="en-US" dirty="0" err="1" smtClean="0"/>
                  <a:t>Karnaugh</a:t>
                </a:r>
                <a:r>
                  <a:rPr lang="en-US" dirty="0" smtClean="0"/>
                  <a:t> map:</a:t>
                </a:r>
              </a:p>
              <a:p>
                <a:pPr lvl="1"/>
                <a:r>
                  <a:rPr lang="en-US" dirty="0" smtClean="0"/>
                  <a:t>Two cells are physically adjacent within the configuration </a:t>
                </a:r>
                <a:r>
                  <a:rPr lang="en-US" dirty="0" err="1" smtClean="0"/>
                  <a:t>iff</a:t>
                </a:r>
                <a:r>
                  <a:rPr lang="en-US" dirty="0" smtClean="0"/>
                  <a:t> their respective n-tuples differ in exactly one element.</a:t>
                </a:r>
              </a:p>
              <a:p>
                <a:pPr lvl="1"/>
                <a:r>
                  <a:rPr lang="en-US" dirty="0" smtClean="0"/>
                  <a:t>E.g. (0,1,1), (0,1,0)</a:t>
                </a:r>
              </a:p>
              <a:p>
                <a:pPr lvl="1"/>
                <a:r>
                  <a:rPr lang="en-US" dirty="0" smtClean="0"/>
                  <a:t>E.g. (1,0,1), (1,1,0)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5105400"/>
              </a:xfrm>
              <a:blipFill rotWithShape="1">
                <a:blip r:embed="rId2"/>
                <a:stretch>
                  <a:fillRect l="-1185" t="-2387" r="-74" b="-27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864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Three-Variable Maps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488603"/>
              </p:ext>
            </p:extLst>
          </p:nvPr>
        </p:nvGraphicFramePr>
        <p:xfrm>
          <a:off x="2743200" y="3601720"/>
          <a:ext cx="3886200" cy="1275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1560493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Each cell is adjacent to 3 other cells.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Imagine the map lying on the surface of a cylinder.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971800" y="3124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886200" y="3124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876800" y="3124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3124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29100" y="2678668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100" y="2678668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295400" y="38862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88620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209800" y="3657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209800" y="4338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3254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Four-Variable Maps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826361"/>
              </p:ext>
            </p:extLst>
          </p:nvPr>
        </p:nvGraphicFramePr>
        <p:xfrm>
          <a:off x="2743200" y="3505200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1560493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Each cell is adjacent to 4 other cells.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Imagine the map lying on the surface of a torus.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9718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8862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8768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29100" y="25146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100" y="25146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52500" y="470529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500" y="470529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057400" y="3576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057400" y="4338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057400" y="5100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057400" y="5786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429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Karnaugh</a:t>
            </a:r>
            <a:r>
              <a:rPr lang="en-US" dirty="0" smtClean="0"/>
              <a:t> Maps and Canonical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Minterm</a:t>
            </a:r>
            <a:r>
              <a:rPr lang="en-US" dirty="0" smtClean="0"/>
              <a:t> Canonical Formula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014273"/>
              </p:ext>
            </p:extLst>
          </p:nvPr>
        </p:nvGraphicFramePr>
        <p:xfrm>
          <a:off x="2743200" y="3437652"/>
          <a:ext cx="3886200" cy="1275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718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8862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8768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8674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229100" y="25146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100" y="25146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295400" y="3722132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722132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2209800" y="34935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209800" y="4174867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438400" y="5181600"/>
                <a:ext cx="4631332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</m:e>
                      </m:bar>
                      <m:r>
                        <a:rPr lang="en-US" sz="2400" b="0" i="0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en-US" sz="2400" b="0" i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=∑</m:t>
                      </m:r>
                      <m:r>
                        <a:rPr lang="en-US" sz="2400" b="0" i="1" smtClean="0">
                          <a:latin typeface="Cambria Math"/>
                        </a:rPr>
                        <m:t>𝑚</m:t>
                      </m:r>
                      <m:r>
                        <a:rPr lang="en-US" sz="2400" b="0" i="1" smtClean="0">
                          <a:latin typeface="Cambria Math"/>
                        </a:rPr>
                        <m:t>(0,2,4,5)</m:t>
                      </m:r>
                    </m:oMath>
                  </m:oMathPara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5181600"/>
                <a:ext cx="4631332" cy="830997"/>
              </a:xfrm>
              <a:prstGeom prst="rect">
                <a:avLst/>
              </a:prstGeom>
              <a:blipFill rotWithShape="1">
                <a:blip r:embed="rId4"/>
                <a:stretch>
                  <a:fillRect b="-95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980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Karnaugh</a:t>
            </a:r>
            <a:r>
              <a:rPr lang="en-US" dirty="0" smtClean="0"/>
              <a:t> Maps and Canonical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Maxterm</a:t>
            </a:r>
            <a:r>
              <a:rPr lang="en-US" dirty="0" smtClean="0"/>
              <a:t> Canonical Formula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277867"/>
              </p:ext>
            </p:extLst>
          </p:nvPr>
        </p:nvGraphicFramePr>
        <p:xfrm>
          <a:off x="2743200" y="3437652"/>
          <a:ext cx="3886200" cy="1275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718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8862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8768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8674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229100" y="25146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100" y="25146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295400" y="3722132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722132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2209800" y="34935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209800" y="4174867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524000" y="5181600"/>
                <a:ext cx="5967211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=(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)(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)(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)(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𝑧</m:t>
                      </m:r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Π</m:t>
                      </m:r>
                      <m:r>
                        <a:rPr lang="en-US" sz="2400" b="0" i="1" smtClean="0">
                          <a:latin typeface="Cambria Math"/>
                        </a:rPr>
                        <m:t>𝑀</m:t>
                      </m:r>
                      <m:r>
                        <a:rPr lang="en-US" sz="2400" b="0" i="1" smtClean="0">
                          <a:latin typeface="Cambria Math"/>
                        </a:rPr>
                        <m:t>(1,3,6,7)</m:t>
                      </m:r>
                    </m:oMath>
                  </m:oMathPara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5181600"/>
                <a:ext cx="5967211" cy="830997"/>
              </a:xfrm>
              <a:prstGeom prst="rect">
                <a:avLst/>
              </a:prstGeom>
              <a:blipFill rotWithShape="1">
                <a:blip r:embed="rId4"/>
                <a:stretch>
                  <a:fillRect b="-95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4164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Karnaugh</a:t>
            </a:r>
            <a:r>
              <a:rPr lang="en-US" dirty="0" smtClean="0"/>
              <a:t> Maps and Canonical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Decimal Representation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24128"/>
              </p:ext>
            </p:extLst>
          </p:nvPr>
        </p:nvGraphicFramePr>
        <p:xfrm>
          <a:off x="2743200" y="3437652"/>
          <a:ext cx="3886200" cy="1275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718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8862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8768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8674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229100" y="25146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100" y="25146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295400" y="3722132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722132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2209800" y="34935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209800" y="4174867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340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1284</Words>
  <Application>Microsoft Office PowerPoint</Application>
  <PresentationFormat>On-screen Show (4:3)</PresentationFormat>
  <Paragraphs>506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ENEE244-02xx Digital Logic Design</vt:lpstr>
      <vt:lpstr>Announcements</vt:lpstr>
      <vt:lpstr>Agenda</vt:lpstr>
      <vt:lpstr>Karnaugh Maps</vt:lpstr>
      <vt:lpstr>Three-Variable Maps</vt:lpstr>
      <vt:lpstr>Four-Variable Maps</vt:lpstr>
      <vt:lpstr>Karnaugh Maps and Canonical Formulas</vt:lpstr>
      <vt:lpstr>Karnaugh Maps and Canonical Formulas</vt:lpstr>
      <vt:lpstr>Karnaugh Maps and Canonical Formulas</vt:lpstr>
      <vt:lpstr>Karnaugh Maps and Canonical Formulas</vt:lpstr>
      <vt:lpstr>Product Term Representations on Karnaugh Maps</vt:lpstr>
      <vt:lpstr>Examples of Subcubes</vt:lpstr>
      <vt:lpstr>Subcubes for elimination of one variable</vt:lpstr>
      <vt:lpstr>Subcubes for elimination of one variable</vt:lpstr>
      <vt:lpstr>Subcubes for elimination of one variable</vt:lpstr>
      <vt:lpstr>Subcubes for elimination of one variable</vt:lpstr>
      <vt:lpstr>Subcubes for elimination of two variables</vt:lpstr>
      <vt:lpstr>Subcubes for elimination of two variables</vt:lpstr>
      <vt:lpstr>Subcubes for elimination of two variables</vt:lpstr>
      <vt:lpstr>Subcubes for elimination of two variables</vt:lpstr>
      <vt:lpstr>Subcubes for elimination of two variables</vt:lpstr>
      <vt:lpstr>Subcubes for elimination of three variables</vt:lpstr>
      <vt:lpstr>Subcubes for elimination of three variables</vt:lpstr>
      <vt:lpstr>Subcubes for elimination of three variables</vt:lpstr>
      <vt:lpstr>Subcubes for elimination of three variables</vt:lpstr>
      <vt:lpstr>Subcubes for sum terms</vt:lpstr>
      <vt:lpstr>Using K-Maps to Obtain Minimal Boolean Expressions</vt:lpstr>
      <vt:lpstr>Example</vt:lpstr>
      <vt:lpstr>Finding the set of all prime implicants in an n-variable map:</vt:lpstr>
      <vt:lpstr>Finding the set of all prime implicants</vt:lpstr>
      <vt:lpstr>Essential Prime Implicants</vt:lpstr>
      <vt:lpstr>Essential Prime Implicants</vt:lpstr>
      <vt:lpstr>General Approach for Finding Minimal Sums</vt:lpstr>
      <vt:lpstr>Next time:  Lots of examples of finding minimal sums using K-maps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ENEE244-02xx Digital Logic Design</dc:title>
  <dc:creator>Dana Dachman-Soled</dc:creator>
  <cp:lastModifiedBy>Dana Dachman-Soled</cp:lastModifiedBy>
  <cp:revision>4</cp:revision>
  <dcterms:created xsi:type="dcterms:W3CDTF">2014-10-07T13:28:20Z</dcterms:created>
  <dcterms:modified xsi:type="dcterms:W3CDTF">2014-10-07T15:24:03Z</dcterms:modified>
</cp:coreProperties>
</file>