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7" r:id="rId3"/>
    <p:sldId id="258" r:id="rId4"/>
    <p:sldId id="259" r:id="rId5"/>
    <p:sldId id="260" r:id="rId6"/>
    <p:sldId id="261" r:id="rId7"/>
    <p:sldId id="262" r:id="rId8"/>
    <p:sldId id="279" r:id="rId9"/>
    <p:sldId id="280" r:id="rId10"/>
    <p:sldId id="281" r:id="rId11"/>
    <p:sldId id="282" r:id="rId12"/>
    <p:sldId id="263" r:id="rId13"/>
    <p:sldId id="264" r:id="rId14"/>
    <p:sldId id="276" r:id="rId15"/>
    <p:sldId id="277" r:id="rId16"/>
    <p:sldId id="278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2DBF9-EF3A-4B88-A978-5FE74A81535A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E452-E6A4-46A7-ADB5-5397AE41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52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2DBF9-EF3A-4B88-A978-5FE74A81535A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E452-E6A4-46A7-ADB5-5397AE41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68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2DBF9-EF3A-4B88-A978-5FE74A81535A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E452-E6A4-46A7-ADB5-5397AE41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2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2DBF9-EF3A-4B88-A978-5FE74A81535A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E452-E6A4-46A7-ADB5-5397AE41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82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2DBF9-EF3A-4B88-A978-5FE74A81535A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E452-E6A4-46A7-ADB5-5397AE41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84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2DBF9-EF3A-4B88-A978-5FE74A81535A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E452-E6A4-46A7-ADB5-5397AE41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2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2DBF9-EF3A-4B88-A978-5FE74A81535A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E452-E6A4-46A7-ADB5-5397AE41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6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2DBF9-EF3A-4B88-A978-5FE74A81535A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E452-E6A4-46A7-ADB5-5397AE41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5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2DBF9-EF3A-4B88-A978-5FE74A81535A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E452-E6A4-46A7-ADB5-5397AE41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7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2DBF9-EF3A-4B88-A978-5FE74A81535A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E452-E6A4-46A7-ADB5-5397AE41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05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2DBF9-EF3A-4B88-A978-5FE74A81535A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E452-E6A4-46A7-ADB5-5397AE41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70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2DBF9-EF3A-4B88-A978-5FE74A81535A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4E452-E6A4-46A7-ADB5-5397AE412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5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ENEE244-02xx</a:t>
            </a:r>
            <a:br>
              <a:rPr lang="en-US" dirty="0" smtClean="0"/>
            </a:br>
            <a:r>
              <a:rPr lang="en-US" dirty="0" smtClean="0"/>
              <a:t>Digital Logic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9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Karnaugh</a:t>
            </a:r>
            <a:r>
              <a:rPr lang="en-US" dirty="0" smtClean="0"/>
              <a:t> Maps to Find Minimal Sums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9250"/>
            <a:ext cx="8229600" cy="4525963"/>
          </a:xfrm>
        </p:spPr>
        <p:txBody>
          <a:bodyPr/>
          <a:lstStyle/>
          <a:p>
            <a:r>
              <a:rPr lang="en-US" dirty="0" smtClean="0"/>
              <a:t>Step 1:  Find all prime </a:t>
            </a:r>
            <a:r>
              <a:rPr lang="en-US" dirty="0" err="1" smtClean="0"/>
              <a:t>implicants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Verify these are the only prime </a:t>
            </a:r>
            <a:r>
              <a:rPr lang="en-US" dirty="0" err="1" smtClean="0"/>
              <a:t>implicants</a:t>
            </a:r>
            <a:r>
              <a:rPr lang="en-US" dirty="0" smtClean="0"/>
              <a:t>.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621682"/>
              </p:ext>
            </p:extLst>
          </p:nvPr>
        </p:nvGraphicFramePr>
        <p:xfrm>
          <a:off x="2743200" y="3437652"/>
          <a:ext cx="3886200" cy="1275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9718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8862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8768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8674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4229100" y="25146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25146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1295400" y="3722132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722132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2209800" y="34935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209800" y="4174867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4" name="Rounded Rectangle 23"/>
          <p:cNvSpPr/>
          <p:nvPr/>
        </p:nvSpPr>
        <p:spPr>
          <a:xfrm>
            <a:off x="4876800" y="3493532"/>
            <a:ext cx="15240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5867400" y="3493532"/>
            <a:ext cx="685800" cy="1143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2895600" y="3505200"/>
            <a:ext cx="685800" cy="1143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2895600" y="3505200"/>
            <a:ext cx="3505200" cy="461665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4" grpId="0" animBg="1"/>
      <p:bldP spid="26" grpId="0" animBg="1"/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Karnaugh</a:t>
            </a:r>
            <a:r>
              <a:rPr lang="en-US" dirty="0" smtClean="0"/>
              <a:t> Maps to Find Minimal Sums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49250"/>
                <a:ext cx="8229600" cy="508015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Step 2:  Find all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essential</a:t>
                </a:r>
                <a:r>
                  <a:rPr lang="en-US" dirty="0" smtClean="0"/>
                  <a:t> prime </a:t>
                </a:r>
                <a:r>
                  <a:rPr lang="en-US" dirty="0" err="1" smtClean="0"/>
                  <a:t>implicants</a:t>
                </a:r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Essential 1-cells are in green.</a:t>
                </a:r>
              </a:p>
              <a:p>
                <a:r>
                  <a:rPr lang="en-US" dirty="0" smtClean="0"/>
                  <a:t>All three prime </a:t>
                </a:r>
                <a:r>
                  <a:rPr lang="en-US" dirty="0" err="1" smtClean="0"/>
                  <a:t>implicant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subcubes</a:t>
                </a:r>
                <a:r>
                  <a:rPr lang="en-US" dirty="0" smtClean="0"/>
                  <a:t> contain essential 1-cells.</a:t>
                </a:r>
              </a:p>
              <a:p>
                <a:r>
                  <a:rPr lang="en-US" dirty="0" smtClean="0"/>
                  <a:t>So minimal sum is: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 err="1" smtClean="0">
                            <a:latin typeface="Cambria Math"/>
                          </a:rPr>
                          <m:t>𝑥</m:t>
                        </m:r>
                        <m:r>
                          <a:rPr lang="en-US" i="1" dirty="0" err="1" smtClean="0">
                            <a:latin typeface="Cambria Math"/>
                          </a:rPr>
                          <m:t>,</m:t>
                        </m:r>
                        <m:r>
                          <a:rPr lang="en-US" i="1" dirty="0" err="1" smtClean="0">
                            <a:latin typeface="Cambria Math"/>
                          </a:rPr>
                          <m:t>𝑦</m:t>
                        </m:r>
                        <m:r>
                          <a:rPr lang="en-US" i="1" dirty="0" err="1" smtClean="0">
                            <a:latin typeface="Cambria Math"/>
                          </a:rPr>
                          <m:t>,</m:t>
                        </m:r>
                        <m:r>
                          <a:rPr lang="en-US" i="1" dirty="0" err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i="1" dirty="0" smtClean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𝑦</m:t>
                    </m:r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dirty="0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dirty="0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dirty="0" smtClean="0">
                            <a:latin typeface="Cambria Math"/>
                          </a:rPr>
                          <m:t>𝑧</m:t>
                        </m:r>
                      </m:e>
                    </m:ba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49250"/>
                <a:ext cx="8229600" cy="5080150"/>
              </a:xfrm>
              <a:blipFill rotWithShape="1">
                <a:blip r:embed="rId2"/>
                <a:stretch>
                  <a:fillRect l="-1481" t="-3118" b="-1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3886200" y="5943600"/>
            <a:ext cx="4495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318815"/>
              </p:ext>
            </p:extLst>
          </p:nvPr>
        </p:nvGraphicFramePr>
        <p:xfrm>
          <a:off x="2743200" y="3209052"/>
          <a:ext cx="3886200" cy="1275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971800" y="27315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886200" y="27315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876800" y="27315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5867400" y="27315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4229100" y="22860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228600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1295400" y="3493532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493532"/>
                <a:ext cx="876300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2209800" y="3264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2209800" y="3946267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9" name="Rounded Rectangle 28"/>
          <p:cNvSpPr/>
          <p:nvPr/>
        </p:nvSpPr>
        <p:spPr>
          <a:xfrm>
            <a:off x="4876800" y="3264932"/>
            <a:ext cx="15240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5867400" y="3264932"/>
            <a:ext cx="685800" cy="1143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2895600" y="3276600"/>
            <a:ext cx="685800" cy="1143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2895600" y="3264932"/>
            <a:ext cx="3505200" cy="461665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895600" y="3886200"/>
            <a:ext cx="609600" cy="46166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886200" y="3276600"/>
            <a:ext cx="609600" cy="46166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876800" y="3881735"/>
            <a:ext cx="609600" cy="46166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7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9" grpId="0" animBg="1"/>
      <p:bldP spid="33" grpId="0" animBg="1"/>
      <p:bldP spid="34" grpId="0" animBg="1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Karnaugh</a:t>
            </a:r>
            <a:r>
              <a:rPr lang="en-US" dirty="0" smtClean="0"/>
              <a:t> Maps to Find Minimal Sums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Π</m:t>
                      </m:r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latin typeface="Cambria Math"/>
                        </a:rPr>
                        <m:t>(1,4,5,6)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218830"/>
              </p:ext>
            </p:extLst>
          </p:nvPr>
        </p:nvGraphicFramePr>
        <p:xfrm>
          <a:off x="2743200" y="3437652"/>
          <a:ext cx="3886200" cy="1275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718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229100" y="25146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251460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295400" y="3722132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722132"/>
                <a:ext cx="876300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209800" y="34935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09800" y="4174867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086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Karnaugh</a:t>
            </a:r>
            <a:r>
              <a:rPr lang="en-US" dirty="0" smtClean="0"/>
              <a:t> Maps to Find Minimal Sums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Π</m:t>
                      </m:r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latin typeface="Cambria Math"/>
                        </a:rPr>
                        <m:t>(1,4,5,6)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585855"/>
              </p:ext>
            </p:extLst>
          </p:nvPr>
        </p:nvGraphicFramePr>
        <p:xfrm>
          <a:off x="2743200" y="3437652"/>
          <a:ext cx="3886200" cy="1275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718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229100" y="25146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251460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295400" y="3722132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722132"/>
                <a:ext cx="876300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209800" y="34935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09800" y="4174867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818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Karnaugh</a:t>
            </a:r>
            <a:r>
              <a:rPr lang="en-US" dirty="0" smtClean="0"/>
              <a:t> Maps to Find Minimal Sums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9250"/>
            <a:ext cx="8229600" cy="4525963"/>
          </a:xfrm>
        </p:spPr>
        <p:txBody>
          <a:bodyPr/>
          <a:lstStyle/>
          <a:p>
            <a:r>
              <a:rPr lang="en-US" dirty="0" smtClean="0"/>
              <a:t>Step 1:  Find all prime </a:t>
            </a:r>
            <a:r>
              <a:rPr lang="en-US" dirty="0" err="1" smtClean="0"/>
              <a:t>implicants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Verify these are the only prime </a:t>
            </a:r>
            <a:r>
              <a:rPr lang="en-US" dirty="0" err="1" smtClean="0"/>
              <a:t>implicants</a:t>
            </a:r>
            <a:r>
              <a:rPr lang="en-US" dirty="0" smtClean="0"/>
              <a:t>.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928721"/>
              </p:ext>
            </p:extLst>
          </p:nvPr>
        </p:nvGraphicFramePr>
        <p:xfrm>
          <a:off x="2743200" y="3437652"/>
          <a:ext cx="3886200" cy="1275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9718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8862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8768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8674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4229100" y="25146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25146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1295400" y="3722132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722132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2209800" y="34935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209800" y="4110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4" name="Rounded Rectangle 23"/>
          <p:cNvSpPr/>
          <p:nvPr/>
        </p:nvSpPr>
        <p:spPr>
          <a:xfrm>
            <a:off x="4953000" y="3505200"/>
            <a:ext cx="1524000" cy="4499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2895600" y="3505200"/>
            <a:ext cx="685800" cy="44999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4876800" y="3500735"/>
            <a:ext cx="685800" cy="1071265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5791200" y="3505200"/>
            <a:ext cx="685800" cy="44999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3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4" grpId="0" animBg="1"/>
      <p:bldP spid="27" grpId="0" animBg="1"/>
      <p:bldP spid="28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Karnaugh</a:t>
            </a:r>
            <a:r>
              <a:rPr lang="en-US" dirty="0" smtClean="0"/>
              <a:t> Maps to Find Minimal Sums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49250"/>
                <a:ext cx="8229600" cy="508015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Step 2:  Find all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essential</a:t>
                </a:r>
                <a:r>
                  <a:rPr lang="en-US" dirty="0" smtClean="0"/>
                  <a:t> prime </a:t>
                </a:r>
                <a:r>
                  <a:rPr lang="en-US" dirty="0" err="1" smtClean="0"/>
                  <a:t>implicants</a:t>
                </a:r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Essential 1-cells are in green.</a:t>
                </a:r>
              </a:p>
              <a:p>
                <a:r>
                  <a:rPr lang="en-US" dirty="0" smtClean="0"/>
                  <a:t>Two of the prime </a:t>
                </a:r>
                <a:r>
                  <a:rPr lang="en-US" dirty="0" err="1" smtClean="0"/>
                  <a:t>implicant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subcubes</a:t>
                </a:r>
                <a:r>
                  <a:rPr lang="en-US" dirty="0" smtClean="0"/>
                  <a:t> contain essential 1-cells.</a:t>
                </a:r>
              </a:p>
              <a:p>
                <a:r>
                  <a:rPr lang="en-US" dirty="0" smtClean="0"/>
                  <a:t>So minimal sum will contain the terms: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𝑦𝑧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49250"/>
                <a:ext cx="8229600" cy="5080150"/>
              </a:xfrm>
              <a:blipFill rotWithShape="1">
                <a:blip r:embed="rId2"/>
                <a:stretch>
                  <a:fillRect l="-1481" t="-3118" b="-1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val 32"/>
          <p:cNvSpPr/>
          <p:nvPr/>
        </p:nvSpPr>
        <p:spPr>
          <a:xfrm>
            <a:off x="2895600" y="3195935"/>
            <a:ext cx="609600" cy="46166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637209"/>
              </p:ext>
            </p:extLst>
          </p:nvPr>
        </p:nvGraphicFramePr>
        <p:xfrm>
          <a:off x="2743200" y="3132852"/>
          <a:ext cx="3886200" cy="1275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2971800" y="26553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3886200" y="26553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876800" y="26553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5867400" y="26553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4229100" y="22098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220980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1295400" y="3417332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417332"/>
                <a:ext cx="876300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2209800" y="31887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2209800" y="3805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45" name="Rounded Rectangle 44"/>
          <p:cNvSpPr/>
          <p:nvPr/>
        </p:nvSpPr>
        <p:spPr>
          <a:xfrm>
            <a:off x="4953000" y="3200400"/>
            <a:ext cx="1600200" cy="53116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2895600" y="3200400"/>
            <a:ext cx="685800" cy="44999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4876800" y="3195935"/>
            <a:ext cx="685800" cy="1071265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5791200" y="3200400"/>
            <a:ext cx="685800" cy="44999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876800" y="3805535"/>
            <a:ext cx="609600" cy="46166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2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3" grpId="0" animBg="1"/>
      <p:bldP spid="4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Karnaugh</a:t>
            </a:r>
            <a:r>
              <a:rPr lang="en-US" dirty="0" smtClean="0"/>
              <a:t> Maps to Find Minimal Sums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458200" cy="5410200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Step 3: Check if all 1-cells are covered</a:t>
                </a:r>
                <a:endParaRPr lang="en-US" sz="2800" dirty="0"/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/>
                  <a:t>Yes, so Final sum: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800" b="0" i="1" smtClean="0">
                            <a:latin typeface="Cambria Math"/>
                          </a:rPr>
                          <m:t>𝑧</m:t>
                        </m:r>
                      </m:e>
                    </m:bar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</a:rPr>
                      <m:t>𝑦𝑧</m:t>
                    </m:r>
                  </m:oMath>
                </a14:m>
                <a:endParaRPr lang="en-US" sz="2800" dirty="0" smtClean="0"/>
              </a:p>
              <a:p>
                <a:endParaRPr lang="en-US" sz="24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458200" cy="5410200"/>
              </a:xfrm>
              <a:blipFill rotWithShape="1">
                <a:blip r:embed="rId2"/>
                <a:stretch>
                  <a:fillRect l="-1225" t="-1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>
          <a:xfrm>
            <a:off x="3505200" y="5562600"/>
            <a:ext cx="1600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895600" y="3195935"/>
            <a:ext cx="609600" cy="46166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372694"/>
              </p:ext>
            </p:extLst>
          </p:nvPr>
        </p:nvGraphicFramePr>
        <p:xfrm>
          <a:off x="2743200" y="3132852"/>
          <a:ext cx="3886200" cy="1275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2971800" y="26553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886200" y="26553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4876800" y="26553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5867400" y="26553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1295400" y="3417332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417332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2209800" y="31887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2209800" y="3805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43" name="Rounded Rectangle 42"/>
          <p:cNvSpPr/>
          <p:nvPr/>
        </p:nvSpPr>
        <p:spPr>
          <a:xfrm>
            <a:off x="4953000" y="3200400"/>
            <a:ext cx="1600200" cy="53116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895600" y="3200400"/>
            <a:ext cx="685800" cy="44999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4876800" y="3195935"/>
            <a:ext cx="685800" cy="1071265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5791200" y="3200400"/>
            <a:ext cx="685800" cy="44999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876800" y="3805535"/>
            <a:ext cx="609600" cy="46166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Karnaugh</a:t>
            </a:r>
            <a:r>
              <a:rPr lang="en-US" dirty="0" smtClean="0"/>
              <a:t> Maps to Find Minimal Sums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=∑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(0,1,6,7,8,14,15)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611950"/>
              </p:ext>
            </p:extLst>
          </p:nvPr>
        </p:nvGraphicFramePr>
        <p:xfrm>
          <a:off x="2819400" y="2983468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0480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9624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9530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9436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1028700" y="4183558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0" y="4183558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133600" y="3055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133600" y="3817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133600" y="4579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133600" y="52650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838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Karnaugh</a:t>
            </a:r>
            <a:r>
              <a:rPr lang="en-US" dirty="0" smtClean="0"/>
              <a:t> Maps to Find Minimal Sums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=∑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(0,1,6,7,8,14,15)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37728"/>
              </p:ext>
            </p:extLst>
          </p:nvPr>
        </p:nvGraphicFramePr>
        <p:xfrm>
          <a:off x="2819400" y="2983468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0480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9624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9530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9436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1028700" y="4183558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0" y="4183558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133600" y="3055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133600" y="3817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133600" y="4579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133600" y="52650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238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Karnaugh</a:t>
            </a:r>
            <a:r>
              <a:rPr lang="en-US" dirty="0" smtClean="0"/>
              <a:t> Maps to Find Minimal Sums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9250"/>
            <a:ext cx="8229600" cy="500395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Step 1:  Find all prime </a:t>
            </a:r>
            <a:r>
              <a:rPr lang="en-US" dirty="0" err="1" smtClean="0"/>
              <a:t>implicants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Verify these are the only prime </a:t>
            </a:r>
            <a:r>
              <a:rPr lang="en-US" dirty="0" err="1" smtClean="0"/>
              <a:t>implicants</a:t>
            </a:r>
            <a:r>
              <a:rPr lang="en-US" dirty="0" smtClean="0"/>
              <a:t>.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593906"/>
              </p:ext>
            </p:extLst>
          </p:nvPr>
        </p:nvGraphicFramePr>
        <p:xfrm>
          <a:off x="2819400" y="2831068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048000" y="2286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3962400" y="2286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953000" y="2286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5943600" y="2286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1028700" y="4031158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0" y="4031158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2133600" y="29028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2133600" y="36648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2133600" y="44268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2133600" y="51126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4953000" y="3653135"/>
            <a:ext cx="1676400" cy="12236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48000" y="5100935"/>
            <a:ext cx="533400" cy="46166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3048000" y="2891135"/>
            <a:ext cx="533400" cy="46166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895600" y="2891135"/>
            <a:ext cx="1752600" cy="47333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7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39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HW4 due today</a:t>
            </a:r>
          </a:p>
          <a:p>
            <a:r>
              <a:rPr lang="en-US" dirty="0" smtClean="0"/>
              <a:t>HW5 is up on course webpage.  Due on 10/16.</a:t>
            </a:r>
          </a:p>
          <a:p>
            <a:r>
              <a:rPr lang="en-US" dirty="0" smtClean="0"/>
              <a:t>Recitation quiz on Monday, 10/13</a:t>
            </a:r>
          </a:p>
          <a:p>
            <a:pPr lvl="1"/>
            <a:r>
              <a:rPr lang="en-US" dirty="0" smtClean="0"/>
              <a:t>Will cover the material from lectures 10,11,12.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4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Karnaugh</a:t>
            </a:r>
            <a:r>
              <a:rPr lang="en-US" dirty="0" smtClean="0"/>
              <a:t> Maps to Find Minimal Sums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54102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Step 2:  Find all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essential</a:t>
                </a:r>
                <a:r>
                  <a:rPr lang="en-US" sz="2400" dirty="0" smtClean="0"/>
                  <a:t> prime </a:t>
                </a:r>
                <a:r>
                  <a:rPr lang="en-US" sz="2400" dirty="0" err="1" smtClean="0"/>
                  <a:t>implicants</a:t>
                </a:r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r>
                  <a:rPr lang="en-US" sz="2400" dirty="0" smtClean="0"/>
                  <a:t>Essential 1-cells are in green.</a:t>
                </a:r>
              </a:p>
              <a:p>
                <a:r>
                  <a:rPr lang="en-US" sz="2400" dirty="0" smtClean="0"/>
                  <a:t>All three prime </a:t>
                </a:r>
                <a:r>
                  <a:rPr lang="en-US" sz="2400" dirty="0" err="1" smtClean="0"/>
                  <a:t>implicant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subcubes</a:t>
                </a:r>
                <a:r>
                  <a:rPr lang="en-US" sz="2400" dirty="0" smtClean="0"/>
                  <a:t> contain essential 1-cells.</a:t>
                </a:r>
              </a:p>
              <a:p>
                <a:r>
                  <a:rPr lang="en-US" sz="2400" dirty="0" smtClean="0"/>
                  <a:t>So minimal sum is: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 dirty="0" err="1" smtClean="0">
                            <a:latin typeface="Cambria Math"/>
                          </a:rPr>
                          <m:t>𝑥</m:t>
                        </m:r>
                        <m:r>
                          <a:rPr lang="en-US" sz="2400" i="1" dirty="0" err="1" smtClean="0">
                            <a:latin typeface="Cambria Math"/>
                          </a:rPr>
                          <m:t>,</m:t>
                        </m:r>
                        <m:r>
                          <a:rPr lang="en-US" sz="2400" i="1" dirty="0" err="1" smtClean="0">
                            <a:latin typeface="Cambria Math"/>
                          </a:rPr>
                          <m:t>𝑦</m:t>
                        </m:r>
                        <m:r>
                          <a:rPr lang="en-US" sz="2400" i="1" dirty="0" err="1" smtClean="0">
                            <a:latin typeface="Cambria Math"/>
                          </a:rPr>
                          <m:t>,</m:t>
                        </m:r>
                        <m:r>
                          <a:rPr lang="en-US" sz="2400" i="1" dirty="0" err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sz="2400" i="1" dirty="0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sz="2400" b="0" i="1" dirty="0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sz="2400" b="0" i="1" dirty="0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𝑧</m:t>
                        </m:r>
                      </m:e>
                    </m:bar>
                    <m:r>
                      <a:rPr lang="en-US" sz="2400" b="0" i="1" dirty="0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𝑤</m:t>
                        </m:r>
                      </m:e>
                    </m:bar>
                    <m:r>
                      <a:rPr lang="en-US" sz="2400" b="0" i="1" dirty="0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sz="2400" b="0" i="1" dirty="0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sz="2400" b="0" i="1" dirty="0" smtClean="0">
                        <a:latin typeface="Cambria Math"/>
                      </a:rPr>
                      <m:t>+</m:t>
                    </m:r>
                    <m:r>
                      <a:rPr lang="en-US" sz="2400" b="0" i="1" dirty="0" smtClean="0">
                        <a:latin typeface="Cambria Math"/>
                      </a:rPr>
                      <m:t>𝑥𝑦</m:t>
                    </m:r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5410200"/>
              </a:xfrm>
              <a:blipFill rotWithShape="1">
                <a:blip r:embed="rId2"/>
                <a:stretch>
                  <a:fillRect l="-963" t="-901" b="-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3276600" y="6248400"/>
            <a:ext cx="4267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178272"/>
              </p:ext>
            </p:extLst>
          </p:nvPr>
        </p:nvGraphicFramePr>
        <p:xfrm>
          <a:off x="2819400" y="2373868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048000" y="1828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3962400" y="1828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953000" y="1828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5943600" y="1828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1028700" y="3573958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0" y="3573958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2133600" y="24456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2133600" y="32076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2133600" y="39696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2133600" y="46554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46" name="Rounded Rectangle 45"/>
          <p:cNvSpPr/>
          <p:nvPr/>
        </p:nvSpPr>
        <p:spPr>
          <a:xfrm>
            <a:off x="4953000" y="3195935"/>
            <a:ext cx="1676400" cy="12236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3048000" y="4643735"/>
            <a:ext cx="533400" cy="46166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3048000" y="2433935"/>
            <a:ext cx="533400" cy="46166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2895600" y="2445603"/>
            <a:ext cx="1752600" cy="461665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962400" y="2445603"/>
            <a:ext cx="609600" cy="44999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971800" y="4655403"/>
            <a:ext cx="609600" cy="44999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953000" y="3207603"/>
            <a:ext cx="609600" cy="44999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867400" y="3207603"/>
            <a:ext cx="609600" cy="44999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953000" y="3893403"/>
            <a:ext cx="609600" cy="44999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943600" y="3886200"/>
            <a:ext cx="609600" cy="44999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4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9" grpId="0" animBg="1"/>
      <p:bldP spid="4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Karnaugh</a:t>
            </a:r>
            <a:r>
              <a:rPr lang="en-US" dirty="0" smtClean="0"/>
              <a:t> Maps to Find Minimal Sums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=∑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(0,1,5,6,7,8,15)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047214"/>
              </p:ext>
            </p:extLst>
          </p:nvPr>
        </p:nvGraphicFramePr>
        <p:xfrm>
          <a:off x="2819400" y="2983468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0480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9624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9530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9436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1028700" y="4183558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0" y="4183558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133600" y="3055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133600" y="3817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133600" y="4579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133600" y="52650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902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Karnaugh</a:t>
            </a:r>
            <a:r>
              <a:rPr lang="en-US" dirty="0" smtClean="0"/>
              <a:t> Maps to Find Minimal Sums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=∑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(0,1,5,6,7,8,15)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345420"/>
              </p:ext>
            </p:extLst>
          </p:nvPr>
        </p:nvGraphicFramePr>
        <p:xfrm>
          <a:off x="2819400" y="2983468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0480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9624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9530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9436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1028700" y="4183558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0" y="4183558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133600" y="3055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133600" y="3817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133600" y="4579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133600" y="52650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69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Karnaugh</a:t>
            </a:r>
            <a:r>
              <a:rPr lang="en-US" dirty="0" smtClean="0"/>
              <a:t> Maps to Find Minimal Sums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9250"/>
            <a:ext cx="8229600" cy="500395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Step 1:  Find all prime </a:t>
            </a:r>
            <a:r>
              <a:rPr lang="en-US" dirty="0" err="1" smtClean="0"/>
              <a:t>implicants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Verify these are the only prime </a:t>
            </a:r>
            <a:r>
              <a:rPr lang="en-US" dirty="0" err="1" smtClean="0"/>
              <a:t>implicants</a:t>
            </a:r>
            <a:r>
              <a:rPr lang="en-US" dirty="0" smtClean="0"/>
              <a:t>.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359102"/>
              </p:ext>
            </p:extLst>
          </p:nvPr>
        </p:nvGraphicFramePr>
        <p:xfrm>
          <a:off x="2819400" y="2983468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0480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9624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9530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943600" y="2438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1028700" y="4183558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0" y="4183558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2133600" y="3055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2133600" y="3817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133600" y="45792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2133600" y="52650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3962400" y="3055203"/>
            <a:ext cx="685800" cy="12236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3055203"/>
            <a:ext cx="1676400" cy="46166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048000" y="3055203"/>
            <a:ext cx="609600" cy="611832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3048000" y="5181600"/>
            <a:ext cx="609600" cy="611832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953000" y="3796099"/>
            <a:ext cx="1600200" cy="547301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962400" y="3796099"/>
            <a:ext cx="1676400" cy="587514"/>
          </a:xfrm>
          <a:prstGeom prst="roundRect">
            <a:avLst/>
          </a:prstGeom>
          <a:noFill/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2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  <p:bldP spid="9" grpId="0" animBg="1"/>
      <p:bldP spid="40" grpId="0" animBg="1"/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Karnaugh</a:t>
            </a:r>
            <a:r>
              <a:rPr lang="en-US" dirty="0" smtClean="0"/>
              <a:t> Maps to Find Minimal Sums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54102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Step 2:  Find all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essential</a:t>
                </a:r>
                <a:r>
                  <a:rPr lang="en-US" sz="2400" dirty="0" smtClean="0"/>
                  <a:t> prime </a:t>
                </a:r>
                <a:r>
                  <a:rPr lang="en-US" sz="2400" dirty="0" err="1" smtClean="0"/>
                  <a:t>implicants</a:t>
                </a:r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r>
                  <a:rPr lang="en-US" sz="2400" dirty="0" smtClean="0"/>
                  <a:t>Essential 1-cells are in green.</a:t>
                </a:r>
              </a:p>
              <a:p>
                <a:r>
                  <a:rPr lang="en-US" sz="2400" dirty="0" smtClean="0"/>
                  <a:t>Only two prime </a:t>
                </a:r>
                <a:r>
                  <a:rPr lang="en-US" sz="2400" dirty="0" err="1" smtClean="0"/>
                  <a:t>implicant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subcubes</a:t>
                </a:r>
                <a:r>
                  <a:rPr lang="en-US" sz="2400" dirty="0" smtClean="0"/>
                  <a:t> contain essential 1-cells.</a:t>
                </a:r>
              </a:p>
              <a:p>
                <a:r>
                  <a:rPr lang="en-US" sz="2400" dirty="0" smtClean="0"/>
                  <a:t>So minimal sum must contain terms: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𝑤</m:t>
                        </m:r>
                      </m:e>
                    </m:bar>
                    <m:r>
                      <a:rPr lang="en-US" sz="2400" b="0" i="1" smtClean="0">
                        <a:latin typeface="Cambria Math"/>
                      </a:rPr>
                      <m:t>𝑥𝑦</m:t>
                    </m:r>
                    <m:r>
                      <a:rPr lang="en-US" sz="2400" b="0" i="1" smtClean="0">
                        <a:latin typeface="Cambria Math"/>
                      </a:rPr>
                      <m:t>, </m:t>
                    </m:r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𝑧</m:t>
                        </m:r>
                      </m:e>
                    </m:bar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5410200"/>
              </a:xfrm>
              <a:blipFill rotWithShape="1">
                <a:blip r:embed="rId2"/>
                <a:stretch>
                  <a:fillRect l="-963" t="-901" b="-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Oval 53"/>
          <p:cNvSpPr/>
          <p:nvPr/>
        </p:nvSpPr>
        <p:spPr>
          <a:xfrm>
            <a:off x="5867400" y="3207603"/>
            <a:ext cx="609600" cy="44999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970652"/>
              </p:ext>
            </p:extLst>
          </p:nvPr>
        </p:nvGraphicFramePr>
        <p:xfrm>
          <a:off x="2819400" y="2373868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048000" y="1828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3962400" y="1828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4953000" y="1828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943600" y="1828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1028700" y="3573958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0" y="3573958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2133600" y="24456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2133600" y="32076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2133600" y="39696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2133600" y="46554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5" name="Rounded Rectangle 34"/>
          <p:cNvSpPr/>
          <p:nvPr/>
        </p:nvSpPr>
        <p:spPr>
          <a:xfrm>
            <a:off x="3962400" y="2445603"/>
            <a:ext cx="685800" cy="12236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2895600" y="2445603"/>
            <a:ext cx="1676400" cy="46166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3048000" y="2445603"/>
            <a:ext cx="609600" cy="611832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3048000" y="4572000"/>
            <a:ext cx="609600" cy="611832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4953000" y="3186499"/>
            <a:ext cx="1600200" cy="547301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3962400" y="3186499"/>
            <a:ext cx="1676400" cy="587514"/>
          </a:xfrm>
          <a:prstGeom prst="roundRect">
            <a:avLst/>
          </a:prstGeom>
          <a:noFill/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048000" y="4579203"/>
            <a:ext cx="609600" cy="44999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2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4" grpId="0" animBg="1"/>
      <p:bldP spid="6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Karnaugh</a:t>
            </a:r>
            <a:r>
              <a:rPr lang="en-US" dirty="0" smtClean="0"/>
              <a:t> Maps to Find Minimal Sums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458200" cy="54102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Step 3:  Determine optimal choice of remaining prime </a:t>
                </a:r>
                <a:r>
                  <a:rPr lang="en-US" sz="2400" dirty="0" err="1" smtClean="0"/>
                  <a:t>implicants</a:t>
                </a:r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r>
                  <a:rPr lang="en-US" sz="2400" dirty="0" smtClean="0"/>
                  <a:t>Can cover remaining 1-cells with a single prime </a:t>
                </a:r>
                <a:r>
                  <a:rPr lang="en-US" sz="2400" dirty="0" err="1" smtClean="0"/>
                  <a:t>implicant</a:t>
                </a:r>
                <a:r>
                  <a:rPr lang="en-US" sz="2400" dirty="0" smtClean="0"/>
                  <a:t>: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𝑤</m:t>
                        </m:r>
                      </m:e>
                    </m:ba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sz="2400" b="0" i="1" smtClean="0">
                        <a:latin typeface="Cambria Math"/>
                      </a:rPr>
                      <m:t>𝑧</m:t>
                    </m:r>
                  </m:oMath>
                </a14:m>
                <a:endParaRPr lang="en-US" sz="2400" b="0" dirty="0" smtClean="0"/>
              </a:p>
              <a:p>
                <a:r>
                  <a:rPr lang="en-US" sz="2400" dirty="0" smtClean="0"/>
                  <a:t>Final sum: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𝑤</m:t>
                        </m:r>
                      </m:e>
                    </m:bar>
                    <m:r>
                      <a:rPr lang="en-US" sz="2400" b="0" i="1" smtClean="0">
                        <a:latin typeface="Cambria Math"/>
                      </a:rPr>
                      <m:t>𝑥𝑦</m:t>
                    </m:r>
                    <m:r>
                      <a:rPr lang="en-US" sz="2400" b="0" i="1" smtClean="0">
                        <a:latin typeface="Cambria Math"/>
                      </a:rPr>
                      <m:t>+ </m:t>
                    </m:r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𝑧</m:t>
                        </m:r>
                      </m:e>
                    </m:ba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𝑤</m:t>
                        </m:r>
                      </m:e>
                    </m:ba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sz="2400" b="0" i="1" smtClean="0">
                        <a:latin typeface="Cambria Math"/>
                      </a:rPr>
                      <m:t>𝑧</m:t>
                    </m:r>
                  </m:oMath>
                </a14:m>
                <a:endParaRPr lang="en-US" sz="2400" b="0" dirty="0" smtClean="0"/>
              </a:p>
              <a:p>
                <a:endParaRPr lang="en-US" sz="24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458200" cy="5410200"/>
              </a:xfrm>
              <a:blipFill rotWithShape="1">
                <a:blip r:embed="rId2"/>
                <a:stretch>
                  <a:fillRect l="-937" t="-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Oval 53"/>
          <p:cNvSpPr/>
          <p:nvPr/>
        </p:nvSpPr>
        <p:spPr>
          <a:xfrm>
            <a:off x="5867400" y="3207603"/>
            <a:ext cx="609600" cy="44999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293395"/>
              </p:ext>
            </p:extLst>
          </p:nvPr>
        </p:nvGraphicFramePr>
        <p:xfrm>
          <a:off x="2819400" y="2373868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048000" y="1828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3962400" y="1828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4953000" y="1828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943600" y="1828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1028700" y="3573958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0" y="3573958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2133600" y="24456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2133600" y="32076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2133600" y="39696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2133600" y="465540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5" name="Rounded Rectangle 34"/>
          <p:cNvSpPr/>
          <p:nvPr/>
        </p:nvSpPr>
        <p:spPr>
          <a:xfrm>
            <a:off x="3962400" y="2445603"/>
            <a:ext cx="685800" cy="12236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2895600" y="2445603"/>
            <a:ext cx="1676400" cy="46166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3048000" y="2445603"/>
            <a:ext cx="609600" cy="611832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3048000" y="4572000"/>
            <a:ext cx="609600" cy="611832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4953000" y="3186499"/>
            <a:ext cx="1600200" cy="547301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3962400" y="3186499"/>
            <a:ext cx="1676400" cy="587514"/>
          </a:xfrm>
          <a:prstGeom prst="roundRect">
            <a:avLst/>
          </a:prstGeom>
          <a:noFill/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048000" y="4579203"/>
            <a:ext cx="609600" cy="44999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209800" y="6172200"/>
            <a:ext cx="28194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5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3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of finding minimal sums for 3-variable and 4-variable Boolean functions.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58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Karnaugh</a:t>
            </a:r>
            <a:r>
              <a:rPr lang="en-US" dirty="0" smtClean="0"/>
              <a:t> Maps to Find Minimal Sums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=∑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(2,4,5,6,7)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548004"/>
              </p:ext>
            </p:extLst>
          </p:nvPr>
        </p:nvGraphicFramePr>
        <p:xfrm>
          <a:off x="2743200" y="3437652"/>
          <a:ext cx="3886200" cy="1275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718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229100" y="25146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251460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295400" y="3722132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722132"/>
                <a:ext cx="876300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209800" y="34935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09800" y="4174867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505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Karnaugh</a:t>
            </a:r>
            <a:r>
              <a:rPr lang="en-US" dirty="0" smtClean="0"/>
              <a:t> Maps to Find Minimal Sums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=∑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(2,4,5,6,7)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870964"/>
              </p:ext>
            </p:extLst>
          </p:nvPr>
        </p:nvGraphicFramePr>
        <p:xfrm>
          <a:off x="2743200" y="3437652"/>
          <a:ext cx="3886200" cy="1275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718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229100" y="25146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251460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295400" y="3722132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722132"/>
                <a:ext cx="876300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209800" y="34935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09800" y="4174867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794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Karnaugh</a:t>
            </a:r>
            <a:r>
              <a:rPr lang="en-US" dirty="0" smtClean="0"/>
              <a:t> Maps to Find Minimal Sums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9250"/>
            <a:ext cx="8229600" cy="4525963"/>
          </a:xfrm>
        </p:spPr>
        <p:txBody>
          <a:bodyPr/>
          <a:lstStyle/>
          <a:p>
            <a:r>
              <a:rPr lang="en-US" dirty="0" smtClean="0"/>
              <a:t>Step 1:  Find all prime </a:t>
            </a:r>
            <a:r>
              <a:rPr lang="en-US" dirty="0" err="1" smtClean="0"/>
              <a:t>implicants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Verify these are the only prime </a:t>
            </a:r>
            <a:r>
              <a:rPr lang="en-US" dirty="0" err="1" smtClean="0"/>
              <a:t>implicants</a:t>
            </a:r>
            <a:r>
              <a:rPr lang="en-US" dirty="0" smtClean="0"/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291753"/>
              </p:ext>
            </p:extLst>
          </p:nvPr>
        </p:nvGraphicFramePr>
        <p:xfrm>
          <a:off x="2743200" y="3285252"/>
          <a:ext cx="3886200" cy="1275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71800" y="28077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28077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28077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28077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229100" y="23622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23622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295400" y="3569732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569732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209800" y="3341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09800" y="4022467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2895600" y="3950732"/>
            <a:ext cx="3581400" cy="4616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867400" y="3341132"/>
            <a:ext cx="609600" cy="107126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1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Karnaugh</a:t>
            </a:r>
            <a:r>
              <a:rPr lang="en-US" dirty="0" smtClean="0"/>
              <a:t> Maps to Find Minimal Sums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49250"/>
                <a:ext cx="8229600" cy="508015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Step 2:  Find all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essential</a:t>
                </a:r>
                <a:r>
                  <a:rPr lang="en-US" dirty="0" smtClean="0"/>
                  <a:t> prime </a:t>
                </a:r>
                <a:r>
                  <a:rPr lang="en-US" dirty="0" err="1" smtClean="0"/>
                  <a:t>implicants</a:t>
                </a:r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Essential 1-cells are in green.</a:t>
                </a:r>
              </a:p>
              <a:p>
                <a:r>
                  <a:rPr lang="en-US" dirty="0" smtClean="0"/>
                  <a:t>Both prime </a:t>
                </a:r>
                <a:r>
                  <a:rPr lang="en-US" dirty="0" err="1" smtClean="0"/>
                  <a:t>implicant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subcubes</a:t>
                </a:r>
                <a:r>
                  <a:rPr lang="en-US" dirty="0" smtClean="0"/>
                  <a:t> contain essential 1-cells.</a:t>
                </a:r>
              </a:p>
              <a:p>
                <a:r>
                  <a:rPr lang="en-US" dirty="0" smtClean="0"/>
                  <a:t>So minimal sum is: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 err="1" smtClean="0">
                            <a:latin typeface="Cambria Math"/>
                          </a:rPr>
                          <m:t>𝑥</m:t>
                        </m:r>
                        <m:r>
                          <a:rPr lang="en-US" i="1" dirty="0" err="1" smtClean="0">
                            <a:latin typeface="Cambria Math"/>
                          </a:rPr>
                          <m:t>,</m:t>
                        </m:r>
                        <m:r>
                          <a:rPr lang="en-US" i="1" dirty="0" err="1" smtClean="0">
                            <a:latin typeface="Cambria Math"/>
                          </a:rPr>
                          <m:t>𝑦</m:t>
                        </m:r>
                        <m:r>
                          <a:rPr lang="en-US" i="1" dirty="0" err="1" smtClean="0">
                            <a:latin typeface="Cambria Math"/>
                          </a:rPr>
                          <m:t>,</m:t>
                        </m:r>
                        <m:r>
                          <a:rPr lang="en-US" i="1" dirty="0" err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i="1" dirty="0" smtClean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r>
                      <a:rPr lang="en-US" b="0" i="1" dirty="0" smtClean="0">
                        <a:latin typeface="Cambria Math"/>
                      </a:rPr>
                      <m:t>𝑦</m:t>
                    </m:r>
                    <m:bar>
                      <m:barPr>
                        <m:pos m:val="top"/>
                        <m:ctrlPr>
                          <a:rPr lang="en-US" b="0" i="1" dirty="0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dirty="0" smtClean="0">
                            <a:latin typeface="Cambria Math"/>
                          </a:rPr>
                          <m:t>𝑧</m:t>
                        </m:r>
                      </m:e>
                    </m:ba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49250"/>
                <a:ext cx="8229600" cy="5080150"/>
              </a:xfrm>
              <a:blipFill rotWithShape="1">
                <a:blip r:embed="rId2"/>
                <a:stretch>
                  <a:fillRect l="-1481" t="-3118" b="-1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303410"/>
              </p:ext>
            </p:extLst>
          </p:nvPr>
        </p:nvGraphicFramePr>
        <p:xfrm>
          <a:off x="2743200" y="2992120"/>
          <a:ext cx="3886200" cy="1275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71800" y="2514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2514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2514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2514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229100" y="2057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205740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295400" y="32766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276600"/>
                <a:ext cx="876300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209800" y="3048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09800" y="3729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2895600" y="3657600"/>
            <a:ext cx="3581400" cy="4616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867400" y="3048000"/>
            <a:ext cx="609600" cy="107126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867400" y="3048000"/>
            <a:ext cx="533400" cy="42865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876800" y="3621613"/>
            <a:ext cx="533400" cy="42865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962400" y="3669268"/>
            <a:ext cx="533400" cy="42865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3621613"/>
            <a:ext cx="533400" cy="42865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886200" y="5943600"/>
            <a:ext cx="3276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0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Karnaugh</a:t>
            </a:r>
            <a:r>
              <a:rPr lang="en-US" dirty="0" smtClean="0"/>
              <a:t> Maps to Find Minimal Sums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=∑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(0,1,2,3,4,6,7)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259459"/>
              </p:ext>
            </p:extLst>
          </p:nvPr>
        </p:nvGraphicFramePr>
        <p:xfrm>
          <a:off x="2743200" y="3437652"/>
          <a:ext cx="3886200" cy="1275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718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229100" y="25146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251460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295400" y="3722132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722132"/>
                <a:ext cx="876300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209800" y="34935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09800" y="4174867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704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Karnaugh</a:t>
            </a:r>
            <a:r>
              <a:rPr lang="en-US" dirty="0" smtClean="0"/>
              <a:t> Maps to Find Minimal Sums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∑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(0,1,2,3,4,6,7)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480773"/>
              </p:ext>
            </p:extLst>
          </p:nvPr>
        </p:nvGraphicFramePr>
        <p:xfrm>
          <a:off x="2743200" y="3437652"/>
          <a:ext cx="3886200" cy="1275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718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229100" y="25146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251460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295400" y="3722132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722132"/>
                <a:ext cx="876300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209800" y="34935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09800" y="4174867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487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1135</Words>
  <Application>Microsoft Office PowerPoint</Application>
  <PresentationFormat>On-screen Show (4:3)</PresentationFormat>
  <Paragraphs>590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ENEE244-02xx Digital Logic Design</vt:lpstr>
      <vt:lpstr>Announcements</vt:lpstr>
      <vt:lpstr>Agenda</vt:lpstr>
      <vt:lpstr>Using Karnaugh Maps to Find Minimal Sums</vt:lpstr>
      <vt:lpstr>Using Karnaugh Maps to Find Minimal Sums</vt:lpstr>
      <vt:lpstr>Using Karnaugh Maps to Find Minimal Sums</vt:lpstr>
      <vt:lpstr>Using Karnaugh Maps to Find Minimal Sums</vt:lpstr>
      <vt:lpstr>Using Karnaugh Maps to Find Minimal Sums</vt:lpstr>
      <vt:lpstr>Using Karnaugh Maps to Find Minimal Sums</vt:lpstr>
      <vt:lpstr>Using Karnaugh Maps to Find Minimal Sums</vt:lpstr>
      <vt:lpstr>Using Karnaugh Maps to Find Minimal Sums</vt:lpstr>
      <vt:lpstr>Using Karnaugh Maps to Find Minimal Sums</vt:lpstr>
      <vt:lpstr>Using Karnaugh Maps to Find Minimal Sums</vt:lpstr>
      <vt:lpstr>Using Karnaugh Maps to Find Minimal Sums</vt:lpstr>
      <vt:lpstr>Using Karnaugh Maps to Find Minimal Sums</vt:lpstr>
      <vt:lpstr>Using Karnaugh Maps to Find Minimal Sums</vt:lpstr>
      <vt:lpstr>Using Karnaugh Maps to Find Minimal Sums</vt:lpstr>
      <vt:lpstr>Using Karnaugh Maps to Find Minimal Sums</vt:lpstr>
      <vt:lpstr>Using Karnaugh Maps to Find Minimal Sums</vt:lpstr>
      <vt:lpstr>Using Karnaugh Maps to Find Minimal Sums</vt:lpstr>
      <vt:lpstr>Using Karnaugh Maps to Find Minimal Sums</vt:lpstr>
      <vt:lpstr>Using Karnaugh Maps to Find Minimal Sums</vt:lpstr>
      <vt:lpstr>Using Karnaugh Maps to Find Minimal Sums</vt:lpstr>
      <vt:lpstr>Using Karnaugh Maps to Find Minimal Sums</vt:lpstr>
      <vt:lpstr>Using Karnaugh Maps to Find Minimal Sums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Dachman-Soled</dc:creator>
  <cp:lastModifiedBy>Dana Dachman-Soled</cp:lastModifiedBy>
  <cp:revision>11</cp:revision>
  <dcterms:created xsi:type="dcterms:W3CDTF">2014-10-03T01:05:12Z</dcterms:created>
  <dcterms:modified xsi:type="dcterms:W3CDTF">2014-10-03T03:14:05Z</dcterms:modified>
</cp:coreProperties>
</file>