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72" r:id="rId17"/>
    <p:sldId id="280" r:id="rId18"/>
    <p:sldId id="282" r:id="rId19"/>
    <p:sldId id="296" r:id="rId20"/>
    <p:sldId id="283" r:id="rId21"/>
    <p:sldId id="285" r:id="rId22"/>
    <p:sldId id="286" r:id="rId23"/>
    <p:sldId id="287" r:id="rId24"/>
    <p:sldId id="288" r:id="rId25"/>
    <p:sldId id="290" r:id="rId26"/>
    <p:sldId id="269" r:id="rId27"/>
    <p:sldId id="274" r:id="rId28"/>
    <p:sldId id="275" r:id="rId29"/>
    <p:sldId id="291" r:id="rId30"/>
    <p:sldId id="292" r:id="rId31"/>
    <p:sldId id="293" r:id="rId32"/>
    <p:sldId id="294" r:id="rId33"/>
    <p:sldId id="295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8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7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2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5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0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8294-1D31-4124-B2ED-3896D4DDEAB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E2A0-DD11-482C-B23F-FAF19145B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2.png"/><Relationship Id="rId5" Type="http://schemas.openxmlformats.org/officeDocument/2006/relationships/image" Target="../media/image50.png"/><Relationship Id="rId10" Type="http://schemas.openxmlformats.org/officeDocument/2006/relationships/image" Target="../media/image61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49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48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Relationship Id="rId22" Type="http://schemas.openxmlformats.org/officeDocument/2006/relationships/image" Target="../media/image8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4000" dirty="0"/>
              <a:t>Lecture 14</a:t>
            </a:r>
            <a:endParaRPr lang="en-US" sz="4000" dirty="0"/>
          </a:p>
          <a:p>
            <a:r>
              <a:rPr lang="en-US" dirty="0" smtClean="0"/>
              <a:t>based </a:t>
            </a:r>
            <a:r>
              <a:rPr lang="en-US" dirty="0" smtClean="0"/>
              <a:t>on video from: </a:t>
            </a:r>
            <a:r>
              <a:rPr lang="en-US" dirty="0"/>
              <a:t>https://www.youtube.com/watch?v=pQ3MfzqGlrc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21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26431"/>
              </p:ext>
            </p:extLst>
          </p:nvPr>
        </p:nvGraphicFramePr>
        <p:xfrm>
          <a:off x="2019300" y="24384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79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623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529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435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05200" y="1447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4478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36384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84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333500" y="2510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335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3500" y="4719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248400" y="2276565"/>
            <a:ext cx="2667000" cy="3057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the Essential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 using </a:t>
            </a:r>
            <a:r>
              <a:rPr lang="en-US" sz="2400" dirty="0" err="1" smtClean="0"/>
              <a:t>Quine-McClusky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48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155"/>
              </p:ext>
            </p:extLst>
          </p:nvPr>
        </p:nvGraphicFramePr>
        <p:xfrm>
          <a:off x="1676400" y="24384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0" y="1447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478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36384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84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90600" y="2510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4719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86791"/>
              </p:ext>
            </p:extLst>
          </p:nvPr>
        </p:nvGraphicFramePr>
        <p:xfrm>
          <a:off x="6553200" y="2355185"/>
          <a:ext cx="164338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235268"/>
                <a:gridCol w="235268"/>
                <a:gridCol w="235268"/>
                <a:gridCol w="235268"/>
                <a:gridCol w="235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24600" y="164785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minterms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9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83099"/>
              </p:ext>
            </p:extLst>
          </p:nvPr>
        </p:nvGraphicFramePr>
        <p:xfrm>
          <a:off x="381000" y="1524000"/>
          <a:ext cx="164338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235268"/>
                <a:gridCol w="235268"/>
                <a:gridCol w="235268"/>
                <a:gridCol w="235268"/>
                <a:gridCol w="235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81000" y="1905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2971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4114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876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1524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2667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1828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2286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3048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3352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4495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3657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4114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1" y="4876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1279242"/>
                  </p:ext>
                </p:extLst>
              </p:nvPr>
            </p:nvGraphicFramePr>
            <p:xfrm>
              <a:off x="2743200" y="1524000"/>
              <a:ext cx="2757808" cy="4820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95668"/>
                    <a:gridCol w="235268"/>
                    <a:gridCol w="40671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(0,8)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(8,10)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(10,14)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(7,15)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(14,15)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1279242"/>
                  </p:ext>
                </p:extLst>
              </p:nvPr>
            </p:nvGraphicFramePr>
            <p:xfrm>
              <a:off x="2743200" y="1524000"/>
              <a:ext cx="2757808" cy="4820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95668"/>
                    <a:gridCol w="235268"/>
                    <a:gridCol w="40671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74627" t="-8197" r="-1493" b="-12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3333" t="-108197" r="-103030" b="-11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(0,8)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6119" t="-208197" r="-300000" b="-10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3333" t="-313333" r="-103030" b="-9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6119" t="-406557" r="-200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74627" t="-506557" r="-1493" b="-7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6119" t="-606557" r="-300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(8,10)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3333" t="-706557" r="-10303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(3,7)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6119" t="-806557" r="-2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3333" t="-921667" r="-103030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(10,14)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6119" t="-1004918" r="-2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(7,15)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6119" t="-1104918" r="-3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(14,15)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74627" t="-1204918" r="-1493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21" name="Straight Connector 20"/>
          <p:cNvCxnSpPr/>
          <p:nvPr/>
        </p:nvCxnSpPr>
        <p:spPr>
          <a:xfrm>
            <a:off x="2895600" y="2667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44958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95600" y="56388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1691202"/>
                  </p:ext>
                </p:extLst>
              </p:nvPr>
            </p:nvGraphicFramePr>
            <p:xfrm>
              <a:off x="5791200" y="1524000"/>
              <a:ext cx="2987995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25855"/>
                    <a:gridCol w="235268"/>
                    <a:gridCol w="40671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(0,1,2,3)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(0,2,1,3)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(0,2,8,10)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(0,8,2,10)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(1,3,5,7)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en-US" dirty="0" smtClean="0"/>
                            <a:t>1,5,3,7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1691202"/>
                  </p:ext>
                </p:extLst>
              </p:nvPr>
            </p:nvGraphicFramePr>
            <p:xfrm>
              <a:off x="5791200" y="1524000"/>
              <a:ext cx="2987995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25855"/>
                    <a:gridCol w="235268"/>
                    <a:gridCol w="40671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(0,1,2,3)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8197" r="-10303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31343" t="-8197" r="-1493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(0,2,1,3)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108197" r="-10303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31343" t="-108197" r="-1493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(0,2,8,10)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32836" t="-208197" r="-3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208197" r="-10303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(0,8,2,10)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32836" t="-313333" r="-3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313333" r="-10303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(1,3,5,7)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32836" t="-406557" r="-2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406557" r="-10303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en-US" dirty="0" smtClean="0"/>
                            <a:t>1,5,3,7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32836" t="-506557" r="-2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0909" t="-506557" r="-10303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26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1524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2667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1828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2286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30480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3352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4495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3657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4114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31" y="4876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943600" y="4343400"/>
                <a:ext cx="2895600" cy="1981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 Prime </a:t>
                </a:r>
                <a:r>
                  <a:rPr lang="en-US" dirty="0" err="1" smtClean="0"/>
                  <a:t>Implicants</a:t>
                </a:r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1−10</m:t>
                    </m:r>
                  </m:oMath>
                </a14:m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00−−</m:t>
                    </m:r>
                  </m:oMath>
                </a14:m>
                <a:endParaRPr lang="en-US" b="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−111</m:t>
                    </m:r>
                  </m:oMath>
                </a14:m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−1−1</m:t>
                    </m:r>
                  </m:oMath>
                </a14:m>
                <a:endParaRPr lang="en-US" b="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111−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0−−1</m:t>
                    </m:r>
                  </m:oMath>
                </a14:m>
                <a:endParaRPr lang="en-US" dirty="0" smtClean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343400"/>
                <a:ext cx="2895600" cy="19812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5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104786"/>
                  </p:ext>
                </p:extLst>
              </p:nvPr>
            </p:nvGraphicFramePr>
            <p:xfrm>
              <a:off x="1600200" y="1752600"/>
              <a:ext cx="5772773" cy="286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000"/>
                    <a:gridCol w="1143000"/>
                    <a:gridCol w="274955"/>
                    <a:gridCol w="286566"/>
                    <a:gridCol w="286566"/>
                    <a:gridCol w="286566"/>
                    <a:gridCol w="286566"/>
                    <a:gridCol w="286566"/>
                    <a:gridCol w="286566"/>
                    <a:gridCol w="497474"/>
                    <a:gridCol w="497474"/>
                    <a:gridCol w="49747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Prime </a:t>
                          </a:r>
                          <a:r>
                            <a:rPr lang="en-US" dirty="0" err="1" smtClean="0"/>
                            <a:t>Implicant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Covered </a:t>
                          </a:r>
                          <a:r>
                            <a:rPr lang="en-US" dirty="0" err="1" smtClean="0"/>
                            <a:t>Minterms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dirty="0" smtClean="0"/>
                            <a:t>111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7,15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111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14,15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00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−−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0,1,2,3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dirty="0" smtClean="0"/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0,2,8,10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−−</m:t>
                              </m:r>
                            </m:oMath>
                          </a14:m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1,3,5,7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104786"/>
                  </p:ext>
                </p:extLst>
              </p:nvPr>
            </p:nvGraphicFramePr>
            <p:xfrm>
              <a:off x="1600200" y="1752600"/>
              <a:ext cx="5772773" cy="286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000"/>
                    <a:gridCol w="1143000"/>
                    <a:gridCol w="274955"/>
                    <a:gridCol w="286566"/>
                    <a:gridCol w="286566"/>
                    <a:gridCol w="286566"/>
                    <a:gridCol w="286566"/>
                    <a:gridCol w="286566"/>
                    <a:gridCol w="286566"/>
                    <a:gridCol w="497474"/>
                    <a:gridCol w="497474"/>
                    <a:gridCol w="497474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Prime </a:t>
                          </a:r>
                          <a:r>
                            <a:rPr lang="en-US" dirty="0" err="1" smtClean="0"/>
                            <a:t>Implicant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Covered </a:t>
                          </a:r>
                          <a:r>
                            <a:rPr lang="en-US" dirty="0" err="1" smtClean="0"/>
                            <a:t>Minterms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180328" r="-406417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280328" r="-406417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7,15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380328" r="-406417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14,15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488333" r="-406417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0,1,2,3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578689" r="-40641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0,2,8,10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35" t="-678689" r="-40641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1,3,5,7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4114800" y="1752600"/>
            <a:ext cx="3048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Minterms</a:t>
            </a:r>
            <a:endParaRPr lang="en-US" dirty="0"/>
          </a:p>
        </p:txBody>
      </p:sp>
      <p:pic>
        <p:nvPicPr>
          <p:cNvPr id="5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731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1" y="3886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731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31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6400800" y="3200400"/>
            <a:ext cx="990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531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31" y="46482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6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25611"/>
              </p:ext>
            </p:extLst>
          </p:nvPr>
        </p:nvGraphicFramePr>
        <p:xfrm>
          <a:off x="2895600" y="25908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67200" y="1600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47800" y="37908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908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2662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424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86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872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914400" y="2133600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−−1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133600"/>
                <a:ext cx="10668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263" t="-7500" b="-25000"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219200" y="5710535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/>
                  <a:t>0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0535"/>
                <a:ext cx="10668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7500" b="-25000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162800" y="4203085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111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03085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263" t="-7500" b="-25000"/>
                </a:stretch>
              </a:blipFill>
              <a:ln w="254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4038600" y="2662535"/>
            <a:ext cx="1676400" cy="1328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53000" y="4038600"/>
            <a:ext cx="1752600" cy="54233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5908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1800" y="4822195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5908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43600" y="48006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32064"/>
              </p:ext>
            </p:extLst>
          </p:nvPr>
        </p:nvGraphicFramePr>
        <p:xfrm>
          <a:off x="2895600" y="25908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045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67200" y="1600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47800" y="37908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908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2662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424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86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872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914400" y="2133600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−−1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133600"/>
                <a:ext cx="10668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263" t="-7500" b="-25000"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219200" y="5710535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/>
                  <a:t>0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0535"/>
                <a:ext cx="10668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7500" b="-25000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162800" y="4203085"/>
                <a:ext cx="1066800" cy="461665"/>
              </a:xfrm>
              <a:prstGeom prst="rect">
                <a:avLst/>
              </a:prstGeom>
              <a:noFill/>
              <a:ln w="254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111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03085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263" t="-7500" b="-25000"/>
                </a:stretch>
              </a:blipFill>
              <a:ln w="254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4038600" y="2662535"/>
            <a:ext cx="1676400" cy="1328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53000" y="4038600"/>
            <a:ext cx="1752600" cy="54233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5908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1800" y="4822195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5908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43600" y="4800600"/>
            <a:ext cx="762000" cy="66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743200" y="5786735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𝑤𝑥𝑦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786735"/>
                <a:ext cx="57150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and Row Reductions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459019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𝑤𝑦𝑧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𝑣𝑤𝑦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459019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60440" r="-8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0440" r="-7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60440" r="-6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6667" r="-506667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59341" r="-4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9341" r="-3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59341" r="-2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59341" r="-1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59341" r="-1099" b="-9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100000" r="-560959" b="-8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03333" r="-560959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98361" r="-56095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398361" r="-560959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498361" r="-560959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598361" r="-560959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10000" r="-560959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96721" r="-56095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896721" r="-56095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211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5068617"/>
                  </p:ext>
                </p:extLst>
              </p:nvPr>
            </p:nvGraphicFramePr>
            <p:xfrm>
              <a:off x="1371600" y="1981200"/>
              <a:ext cx="6566963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819295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𝑤𝑦𝑧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𝑣𝑤𝑦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5068617"/>
                  </p:ext>
                </p:extLst>
              </p:nvPr>
            </p:nvGraphicFramePr>
            <p:xfrm>
              <a:off x="1371600" y="1981200"/>
              <a:ext cx="6566963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819295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9524" t="-8197" r="-9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3855" t="-8197" r="-83494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58333" t="-8197" r="-7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8333" t="-8197" r="-6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66265" t="-8197" r="-53253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7143" t="-8197" r="-4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57143" t="-8197" r="-3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8675" t="-8197" r="-23012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55952" t="-8197" r="-127381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108197" r="-641791" b="-8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211667" r="-641791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306557" r="-641791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406557" r="-641791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506557" r="-641791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606557" r="-641791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718333" r="-641791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804918" r="-64179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687" t="-904918" r="-64179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ounded Rectangle 2"/>
          <p:cNvSpPr/>
          <p:nvPr/>
        </p:nvSpPr>
        <p:spPr>
          <a:xfrm>
            <a:off x="6629400" y="609600"/>
            <a:ext cx="2209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is 1 plus number of literals in the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1844303"/>
                  </p:ext>
                </p:extLst>
              </p:nvPr>
            </p:nvGraphicFramePr>
            <p:xfrm>
              <a:off x="1371600" y="1981200"/>
              <a:ext cx="5747668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1844303"/>
                  </p:ext>
                </p:extLst>
              </p:nvPr>
            </p:nvGraphicFramePr>
            <p:xfrm>
              <a:off x="1371600" y="1981200"/>
              <a:ext cx="5747668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205" t="-8197" r="-93494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8810" t="-8197" r="-8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8810" t="-8197" r="-7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98810" t="-8197" r="-6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4819" t="-8197" r="-531325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7619" t="-8197" r="-4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7619" t="-8197" r="-3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07229" t="-8197" r="-228916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96429" t="-8197" r="-1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23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HW5 due on 10/21</a:t>
            </a:r>
          </a:p>
          <a:p>
            <a:r>
              <a:rPr lang="en-US" dirty="0" smtClean="0"/>
              <a:t>Quiz during recitation on Monday, 10/20.</a:t>
            </a:r>
          </a:p>
          <a:p>
            <a:r>
              <a:rPr lang="en-US" dirty="0" smtClean="0"/>
              <a:t>Upcoming:  Midterm on Tuesday, 10/28.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20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9251647"/>
                  </p:ext>
                </p:extLst>
              </p:nvPr>
            </p:nvGraphicFramePr>
            <p:xfrm>
              <a:off x="1371600" y="1981200"/>
              <a:ext cx="5747668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9251647"/>
                  </p:ext>
                </p:extLst>
              </p:nvPr>
            </p:nvGraphicFramePr>
            <p:xfrm>
              <a:off x="1371600" y="1981200"/>
              <a:ext cx="5747668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205" t="-8197" r="-93494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8810" t="-8197" r="-8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8810" t="-8197" r="-7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98810" t="-8197" r="-62381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4819" t="-8197" r="-531325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7619" t="-8197" r="-4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7619" t="-8197" r="-3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07229" t="-8197" r="-228916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96429" t="-8197" r="-1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5791200" y="228600"/>
                <a:ext cx="2971800" cy="1676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Dominating Column: Column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27</m:t>
                        </m:r>
                      </m:sub>
                    </m:sSub>
                  </m:oMath>
                </a14:m>
                <a:r>
                  <a:rPr lang="en-US" dirty="0" smtClean="0"/>
                  <a:t> has X’s in all the rows in which column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 smtClean="0"/>
                  <a:t> has X’s and column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27</m:t>
                        </m:r>
                      </m:sub>
                    </m:sSub>
                  </m:oMath>
                </a14:m>
                <a:r>
                  <a:rPr lang="en-US" dirty="0" smtClean="0"/>
                  <a:t> has at least one more X.</a:t>
                </a:r>
                <a:endParaRPr lang="en-US" dirty="0"/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8600"/>
                <a:ext cx="2971800" cy="1676400"/>
              </a:xfrm>
              <a:prstGeom prst="roundRect">
                <a:avLst/>
              </a:prstGeom>
              <a:blipFill rotWithShape="1">
                <a:blip r:embed="rId3"/>
                <a:stretch>
                  <a:fillRect t="-2867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8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966832"/>
                  </p:ext>
                </p:extLst>
              </p:nvPr>
            </p:nvGraphicFramePr>
            <p:xfrm>
              <a:off x="1371600" y="1981200"/>
              <a:ext cx="523744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966832"/>
                  </p:ext>
                </p:extLst>
              </p:nvPr>
            </p:nvGraphicFramePr>
            <p:xfrm>
              <a:off x="1371600" y="1981200"/>
              <a:ext cx="523744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205" t="-8197" r="-83494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8810" t="-8197" r="-7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8810" t="-8197" r="-6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3614" t="-8197" r="-53253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7619" t="-8197" r="-4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7619" t="-8197" r="-3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6024" t="-8197" r="-23012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6429" t="-8197" r="-127381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2"/>
              <p:cNvSpPr/>
              <p:nvPr/>
            </p:nvSpPr>
            <p:spPr>
              <a:xfrm>
                <a:off x="6019800" y="381000"/>
                <a:ext cx="2667000" cy="1447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Delete column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27</m:t>
                        </m:r>
                      </m:sub>
                    </m:sSub>
                  </m:oMath>
                </a14:m>
                <a:r>
                  <a:rPr lang="en-US" dirty="0" smtClean="0"/>
                  <a:t>.  Why is this ok?</a:t>
                </a:r>
                <a:endParaRPr lang="en-US" dirty="0"/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81000"/>
                <a:ext cx="2667000" cy="14478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5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7766298"/>
                  </p:ext>
                </p:extLst>
              </p:nvPr>
            </p:nvGraphicFramePr>
            <p:xfrm>
              <a:off x="1371600" y="1981200"/>
              <a:ext cx="523744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7766298"/>
                  </p:ext>
                </p:extLst>
              </p:nvPr>
            </p:nvGraphicFramePr>
            <p:xfrm>
              <a:off x="1371600" y="1981200"/>
              <a:ext cx="523744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205" t="-8197" r="-83494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8810" t="-8197" r="-7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8810" t="-8197" r="-625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3614" t="-8197" r="-53253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7619" t="-8197" r="-4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7619" t="-8197" r="-32619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6024" t="-8197" r="-23012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6429" t="-8197" r="-127381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ounded Rectangle 2"/>
          <p:cNvSpPr/>
          <p:nvPr/>
        </p:nvSpPr>
        <p:spPr>
          <a:xfrm>
            <a:off x="6019800" y="381000"/>
            <a:ext cx="2667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Dominated rows: A is dominated by B since B has X’s in all columns in which A has X’s and B has at least one more X.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05600" y="3505200"/>
            <a:ext cx="2209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rows dominate E and 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1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596586"/>
                  </p:ext>
                </p:extLst>
              </p:nvPr>
            </p:nvGraphicFramePr>
            <p:xfrm>
              <a:off x="1371600" y="1981200"/>
              <a:ext cx="5237449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596586"/>
                  </p:ext>
                </p:extLst>
              </p:nvPr>
            </p:nvGraphicFramePr>
            <p:xfrm>
              <a:off x="1371600" y="1981200"/>
              <a:ext cx="5237449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205" t="-8197" r="-83494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8810" t="-8197" r="-725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8810" t="-8197" r="-625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3614" t="-8197" r="-53253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7619" t="-8197" r="-42619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7619" t="-8197" r="-32619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6024" t="-8197" r="-23012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6429" t="-8197" r="-127381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ounded Rectangle 2"/>
          <p:cNvSpPr/>
          <p:nvPr/>
        </p:nvSpPr>
        <p:spPr>
          <a:xfrm>
            <a:off x="6019800" y="381000"/>
            <a:ext cx="2667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Delete rows A, E, F since dominated row has cost equal to its dominating row.  Why is this 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658158"/>
                  </p:ext>
                </p:extLst>
              </p:nvPr>
            </p:nvGraphicFramePr>
            <p:xfrm>
              <a:off x="1371600" y="1981200"/>
              <a:ext cx="5314922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7692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658158"/>
                  </p:ext>
                </p:extLst>
              </p:nvPr>
            </p:nvGraphicFramePr>
            <p:xfrm>
              <a:off x="1371600" y="1981200"/>
              <a:ext cx="5314922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7692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4286" t="-8197" r="-82381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14286" t="-8197" r="-72381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4286" t="-8197" r="-62381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19277" t="-8197" r="-531325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13095" t="-8197" r="-425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13095" t="-8197" r="-325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21687" t="-8197" r="-228916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11905" t="-8197" r="-12619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**G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2"/>
              <p:cNvSpPr/>
              <p:nvPr/>
            </p:nvSpPr>
            <p:spPr>
              <a:xfrm>
                <a:off x="6019800" y="381000"/>
                <a:ext cx="2667000" cy="1447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 is the only row that covers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en-US" dirty="0" smtClean="0"/>
                  <a:t>, D is the only row that covers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</m:sSub>
                  </m:oMath>
                </a14:m>
                <a:r>
                  <a:rPr lang="en-US" dirty="0" smtClean="0"/>
                  <a:t>, G is the only row that covers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81000"/>
                <a:ext cx="2667000" cy="1447800"/>
              </a:xfrm>
              <a:prstGeom prst="roundRect">
                <a:avLst/>
              </a:prstGeom>
              <a:blipFill rotWithShape="1">
                <a:blip r:embed="rId3"/>
                <a:stretch>
                  <a:fillRect t="-2075" r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8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945131"/>
                  </p:ext>
                </p:extLst>
              </p:nvPr>
            </p:nvGraphicFramePr>
            <p:xfrm>
              <a:off x="1371600" y="1981200"/>
              <a:ext cx="174338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7692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945131"/>
                  </p:ext>
                </p:extLst>
              </p:nvPr>
            </p:nvGraphicFramePr>
            <p:xfrm>
              <a:off x="1371600" y="1981200"/>
              <a:ext cx="174338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7692"/>
                    <a:gridCol w="510219"/>
                    <a:gridCol w="64547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4286" t="-8197" r="-12619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Cost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ounded Rectangle 4"/>
          <p:cNvSpPr/>
          <p:nvPr/>
        </p:nvSpPr>
        <p:spPr>
          <a:xfrm>
            <a:off x="4572000" y="1524000"/>
            <a:ext cx="3276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select either H or I since they both have the same cost.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Final minimal cover is either:</a:t>
            </a:r>
          </a:p>
          <a:p>
            <a:r>
              <a:rPr lang="en-US" sz="2400" dirty="0" smtClean="0"/>
              <a:t>B,D,G,H</a:t>
            </a:r>
          </a:p>
          <a:p>
            <a:r>
              <a:rPr lang="en-US" sz="2400" dirty="0" smtClean="0"/>
              <a:t>B,D,G,I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105400"/>
            <a:ext cx="7772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 Unlike </a:t>
            </a:r>
            <a:r>
              <a:rPr lang="en-US" dirty="0" err="1" smtClean="0"/>
              <a:t>Petrick’s</a:t>
            </a:r>
            <a:r>
              <a:rPr lang="en-US" dirty="0" smtClean="0"/>
              <a:t> method, not all minimal covers are necessarily obtained.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1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 Prime </a:t>
            </a:r>
            <a:r>
              <a:rPr lang="en-US" dirty="0" err="1" smtClean="0"/>
              <a:t>Implicant</a:t>
            </a:r>
            <a:r>
              <a:rPr lang="en-US" dirty="0" smtClean="0"/>
              <a:t> Selection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Find all essential prime </a:t>
            </a:r>
            <a:r>
              <a:rPr lang="en-US" sz="1800" dirty="0" err="1" smtClean="0"/>
              <a:t>implicants</a:t>
            </a:r>
            <a:r>
              <a:rPr lang="en-US" sz="1800" dirty="0" smtClean="0"/>
              <a:t>.  Rule a line through the essential rows and all columns which have an X in an essential 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Rule a line through all dominating columns and dominated rows, keeping in mind the cost restriction for deleting rows.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Check to see if any </a:t>
            </a:r>
            <a:r>
              <a:rPr lang="en-US" sz="1800" dirty="0" err="1" smtClean="0"/>
              <a:t>unruled</a:t>
            </a:r>
            <a:r>
              <a:rPr lang="en-US" sz="1800" dirty="0" smtClean="0"/>
              <a:t> column has a single X.  If there are no such columns, then the table is cyclic.  If there are some columns with a single X, place a double asterisk next to the rows in which these X’s appear.  These are called secondary essential rows.  Rule a line through each secondary essential row and each column in which an X appears in a secondary essential 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If all columns are ruled out, then the minimal sum is given by the sum of all the prime </a:t>
            </a:r>
            <a:r>
              <a:rPr lang="en-US" sz="1800" dirty="0" err="1" smtClean="0"/>
              <a:t>implicants</a:t>
            </a:r>
            <a:r>
              <a:rPr lang="en-US" sz="1800" dirty="0" smtClean="0"/>
              <a:t> which are associated with rows that have asterisks next to them.  If all columns are not ruled out, then repeat Steps 2 and 3 until either there are no columns to be ruled or a cyclic table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If a cyclic table results, then </a:t>
            </a:r>
            <a:r>
              <a:rPr lang="en-US" sz="1800" dirty="0" err="1" smtClean="0"/>
              <a:t>Petrick’s</a:t>
            </a:r>
            <a:r>
              <a:rPr lang="en-US" sz="1800" dirty="0" smtClean="0"/>
              <a:t> method is applied to the cyclic table and a minimal cover is obtained for it.  The sum of all prime </a:t>
            </a:r>
            <a:r>
              <a:rPr lang="en-US" sz="1800" dirty="0" err="1" smtClean="0"/>
              <a:t>implicants</a:t>
            </a:r>
            <a:r>
              <a:rPr lang="en-US" sz="1800" dirty="0" smtClean="0"/>
              <a:t> that are marked with asterisks plus the prime </a:t>
            </a:r>
            <a:r>
              <a:rPr lang="en-US" sz="1800" dirty="0" err="1" smtClean="0"/>
              <a:t>implicants</a:t>
            </a:r>
            <a:r>
              <a:rPr lang="en-US" sz="1800" dirty="0" smtClean="0"/>
              <a:t> for the minimal cover of the cyclic table as determined by </a:t>
            </a:r>
            <a:r>
              <a:rPr lang="en-US" sz="1800" dirty="0" err="1" smtClean="0"/>
              <a:t>Petrick’s</a:t>
            </a:r>
            <a:r>
              <a:rPr lang="en-US" sz="1800" dirty="0" smtClean="0"/>
              <a:t> method is a minimal sum.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45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Output Minimal Sums and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Multiple-Output Simplification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General combinational networks can have several output terminals.</a:t>
                </a:r>
              </a:p>
              <a:p>
                <a:r>
                  <a:rPr lang="en-US" dirty="0" smtClean="0"/>
                  <a:t>The output behavior of the network is described by a set of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, one for each output terminal, each involving the same input variables,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set of functions is represented by a truth table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columns.</a:t>
                </a:r>
              </a:p>
              <a:p>
                <a:r>
                  <a:rPr lang="en-US" dirty="0" smtClean="0"/>
                  <a:t>Objective is to design a multiple-output network of minimal cost.</a:t>
                </a:r>
              </a:p>
              <a:p>
                <a:r>
                  <a:rPr lang="en-US" dirty="0" smtClean="0"/>
                  <a:t>Formally:  A set of normal expressions that has associated with it a minimal cost as given by some cost criteria.</a:t>
                </a:r>
              </a:p>
              <a:p>
                <a:r>
                  <a:rPr lang="en-US" dirty="0" smtClean="0"/>
                  <a:t>Cost criteria:  number of gates or number of gate inputs in the realization.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1852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06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Construct a minimal expression for each output function independently of the others.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4225604"/>
                  </p:ext>
                </p:extLst>
              </p:nvPr>
            </p:nvGraphicFramePr>
            <p:xfrm>
              <a:off x="1371600" y="3200400"/>
              <a:ext cx="609600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4225604"/>
                  </p:ext>
                </p:extLst>
              </p:nvPr>
            </p:nvGraphicFramePr>
            <p:xfrm>
              <a:off x="1371600" y="3200400"/>
              <a:ext cx="609600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8197" r="-100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t="-8197" b="-8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647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/>
              <a:t>Minimal expressions for incomplete Boolean functions (4.6)</a:t>
            </a:r>
          </a:p>
          <a:p>
            <a:pPr lvl="1"/>
            <a:r>
              <a:rPr lang="en-US" dirty="0"/>
              <a:t>5 and 6 variable K-Maps (4.7)</a:t>
            </a:r>
          </a:p>
          <a:p>
            <a:pPr lvl="1"/>
            <a:r>
              <a:rPr lang="en-US" dirty="0" err="1"/>
              <a:t>Petrick’s</a:t>
            </a:r>
            <a:r>
              <a:rPr lang="en-US" dirty="0"/>
              <a:t> method of determining irredundant expressions (4.9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err="1" smtClean="0"/>
              <a:t>Quine-McCluskey</a:t>
            </a:r>
            <a:r>
              <a:rPr lang="en-US" dirty="0"/>
              <a:t> </a:t>
            </a:r>
            <a:r>
              <a:rPr lang="en-US" dirty="0" smtClean="0"/>
              <a:t>method (4.8)</a:t>
            </a:r>
          </a:p>
          <a:p>
            <a:pPr lvl="1"/>
            <a:r>
              <a:rPr lang="en-US" dirty="0" smtClean="0"/>
              <a:t>Prime </a:t>
            </a:r>
            <a:r>
              <a:rPr lang="en-US" dirty="0" err="1" smtClean="0"/>
              <a:t>Implicant</a:t>
            </a:r>
            <a:r>
              <a:rPr lang="en-US" dirty="0" smtClean="0"/>
              <a:t> Table Reductions (4.10)</a:t>
            </a:r>
          </a:p>
          <a:p>
            <a:pPr lvl="1"/>
            <a:r>
              <a:rPr lang="en-US" dirty="0" smtClean="0"/>
              <a:t>The Multiple Output Simplification Problem (4.12)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175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85277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Using K-Maps, the minimal sum for each function is: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85277"/>
                <a:ext cx="8229600" cy="4525963"/>
              </a:xfrm>
              <a:blipFill rotWithShape="1">
                <a:blip r:embed="rId2"/>
                <a:stretch>
                  <a:fillRect l="-1630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855468" cy="8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7200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74042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338387" y="4572000"/>
            <a:ext cx="4048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4572000"/>
            <a:ext cx="0" cy="3715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4943568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53340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3340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0" y="57150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14400" y="5943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14400" y="5562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" y="4800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4400" y="4419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03468" y="5069242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28600" y="4267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67200"/>
                <a:ext cx="457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28600" y="4583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83668"/>
                <a:ext cx="4572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8600" y="5345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45668"/>
                <a:ext cx="457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228600" y="5726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726668"/>
                <a:ext cx="457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267200" y="484064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40642"/>
                <a:ext cx="4572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24400"/>
            <a:ext cx="855468" cy="8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74042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Straight Connector 46"/>
          <p:cNvCxnSpPr/>
          <p:nvPr/>
        </p:nvCxnSpPr>
        <p:spPr>
          <a:xfrm>
            <a:off x="6757987" y="4572000"/>
            <a:ext cx="4048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62800" y="4572000"/>
            <a:ext cx="0" cy="3715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62800" y="4943568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53340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62800" y="53340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05600" y="57150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334000" y="5943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34000" y="5562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334000" y="4800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4419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23068" y="5069242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4648200" y="4267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67200"/>
                <a:ext cx="457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4648200" y="4583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583668"/>
                <a:ext cx="4572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4648200" y="5345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345668"/>
                <a:ext cx="4572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4648200" y="57266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26668"/>
                <a:ext cx="4572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8704068" y="484064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068" y="4840642"/>
                <a:ext cx="457200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6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  <p:bldP spid="38" grpId="0"/>
      <p:bldP spid="39" grpId="0"/>
      <p:bldP spid="40" grpId="0"/>
      <p:bldP spid="41" grpId="0"/>
      <p:bldP spid="58" grpId="0"/>
      <p:bldP spid="59" grpId="0"/>
      <p:bldP spid="60" grpId="0"/>
      <p:bldP spid="61" grpId="0"/>
      <p:bldP spid="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Economical Realization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5495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Shared term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5495"/>
                <a:ext cx="8229600" cy="4525963"/>
              </a:xfrm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2209800" y="2438400"/>
            <a:ext cx="4495800" cy="3036332"/>
            <a:chOff x="2209800" y="2438400"/>
            <a:chExt cx="4495800" cy="303633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2895600"/>
              <a:ext cx="855468" cy="80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2438400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545242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4319587" y="2743200"/>
              <a:ext cx="404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24400" y="2743200"/>
              <a:ext cx="0" cy="3715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24400" y="3114768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24400" y="35052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24400" y="3505200"/>
              <a:ext cx="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267200" y="38862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41148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95600" y="37338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95600" y="29718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95600" y="25908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84668" y="3240442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209800" y="2438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2438400"/>
                  <a:ext cx="4572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209800" y="27548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2754868"/>
                  <a:ext cx="4572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209800" y="35168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16868"/>
                  <a:ext cx="4572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209800" y="38978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897868"/>
                  <a:ext cx="4572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8400" y="301184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3011842"/>
                  <a:ext cx="4572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132" y="4038600"/>
              <a:ext cx="855468" cy="80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4132" y="4742947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919787" y="4419600"/>
              <a:ext cx="404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707132" y="3886200"/>
              <a:ext cx="0" cy="3715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7132" y="4257768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707132" y="4702905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707132" y="4702905"/>
              <a:ext cx="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49932" y="5083905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78332" y="5312505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878332" y="4931505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209800" y="4724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4724400"/>
                  <a:ext cx="45720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209800" y="5105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5105400"/>
                  <a:ext cx="4572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248400" y="4209547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4209547"/>
                  <a:ext cx="45720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228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of Naïve Approach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Multiple-output minimization problem is normally more difficult than sharing common terms in independently obtained minimal expressions.</a:t>
                </a:r>
              </a:p>
              <a:p>
                <a:r>
                  <a:rPr lang="en-US" dirty="0" smtClean="0"/>
                  <a:t>Consider: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  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=∑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1,3,5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(3,6,7)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8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Naïve Approach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09600" y="1676400"/>
            <a:ext cx="7924800" cy="1676400"/>
            <a:chOff x="228600" y="1752600"/>
            <a:chExt cx="8932668" cy="1828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209800"/>
              <a:ext cx="855468" cy="80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752600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859442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2338387" y="2057400"/>
              <a:ext cx="404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43200" y="2057400"/>
              <a:ext cx="0" cy="3715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2428968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28194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43200" y="2819400"/>
              <a:ext cx="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0" y="32004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14400" y="3429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14400" y="3048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14400" y="2286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14400" y="1905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903468" y="2554642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28600" y="1752600"/>
                  <a:ext cx="457200" cy="402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1752600"/>
                  <a:ext cx="457200" cy="40290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28600" y="2069068"/>
                  <a:ext cx="457200" cy="402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2069068"/>
                  <a:ext cx="457200" cy="40290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28600" y="2831068"/>
                  <a:ext cx="457200" cy="4029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2831068"/>
                  <a:ext cx="457200" cy="40290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28600" y="32120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3212068"/>
                  <a:ext cx="4572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267200" y="232604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7200" y="2326042"/>
                  <a:ext cx="4572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2209800"/>
              <a:ext cx="855468" cy="80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752600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859442"/>
              <a:ext cx="738187" cy="67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6757987" y="2057400"/>
              <a:ext cx="404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62800" y="2057400"/>
              <a:ext cx="0" cy="3715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162800" y="2428968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162800" y="28194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162800" y="2819400"/>
              <a:ext cx="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705600" y="32004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3429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334000" y="3048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34000" y="2286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4000" y="1905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323068" y="2554642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648200" y="1752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1752600"/>
                  <a:ext cx="4572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648200" y="20690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069068"/>
                  <a:ext cx="45720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648200" y="28310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831068"/>
                  <a:ext cx="4572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648200" y="32120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3212068"/>
                  <a:ext cx="45720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704068" y="232604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4068" y="2326042"/>
                  <a:ext cx="45720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TextBox 42"/>
          <p:cNvSpPr txBox="1"/>
          <p:nvPr/>
        </p:nvSpPr>
        <p:spPr>
          <a:xfrm>
            <a:off x="609600" y="1219200"/>
            <a:ext cx="432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Naïve Approach:</a:t>
            </a:r>
            <a:endParaRPr lang="en-US" sz="2400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810" y="4350756"/>
            <a:ext cx="782971" cy="68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63" y="3962400"/>
            <a:ext cx="675629" cy="57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63" y="4902578"/>
            <a:ext cx="675629" cy="57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/>
          <p:cNvCxnSpPr/>
          <p:nvPr/>
        </p:nvCxnSpPr>
        <p:spPr>
          <a:xfrm>
            <a:off x="5207591" y="4221304"/>
            <a:ext cx="3705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78098" y="4221304"/>
            <a:ext cx="0" cy="3156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78098" y="4536923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78098" y="4868565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78098" y="4868565"/>
            <a:ext cx="0" cy="323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59644" y="5192195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04281" y="5433148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04281" y="4984867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04281" y="4415483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04281" y="4091852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640039" y="4643673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276600" y="3962400"/>
                <a:ext cx="418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62400"/>
                <a:ext cx="418454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276600" y="4231215"/>
                <a:ext cx="418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231215"/>
                <a:ext cx="41845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3276600" y="4800600"/>
                <a:ext cx="418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800600"/>
                <a:ext cx="41845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3276600" y="5248881"/>
                <a:ext cx="418454" cy="31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248881"/>
                <a:ext cx="418454" cy="31371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972946" y="4449495"/>
                <a:ext cx="418454" cy="31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946" y="4449495"/>
                <a:ext cx="418454" cy="313719"/>
              </a:xfrm>
              <a:prstGeom prst="rect">
                <a:avLst/>
              </a:prstGeom>
              <a:blipFill rotWithShape="1">
                <a:blip r:embed="rId18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006" y="5321648"/>
            <a:ext cx="782971" cy="68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58" y="5919937"/>
            <a:ext cx="675629" cy="57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Straight Connector 65"/>
          <p:cNvCxnSpPr/>
          <p:nvPr/>
        </p:nvCxnSpPr>
        <p:spPr>
          <a:xfrm>
            <a:off x="6672181" y="5645278"/>
            <a:ext cx="3705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62294" y="5192195"/>
            <a:ext cx="0" cy="3156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562294" y="5507814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562294" y="5885924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294" y="5885924"/>
            <a:ext cx="0" cy="323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143839" y="6209554"/>
            <a:ext cx="4184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88477" y="6403733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888477" y="6080102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3276600" y="5904182"/>
                <a:ext cx="418454" cy="31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904182"/>
                <a:ext cx="418454" cy="313719"/>
              </a:xfrm>
              <a:prstGeom prst="rect">
                <a:avLst/>
              </a:prstGeom>
              <a:blipFill rotWithShape="1">
                <a:blip r:embed="rId1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3276600" y="6227813"/>
                <a:ext cx="418454" cy="31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227813"/>
                <a:ext cx="418454" cy="313719"/>
              </a:xfrm>
              <a:prstGeom prst="rect">
                <a:avLst/>
              </a:prstGeom>
              <a:blipFill rotWithShape="1">
                <a:blip r:embed="rId20"/>
                <a:stretch>
                  <a:fillRect b="-2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6972946" y="5466854"/>
                <a:ext cx="418454" cy="31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946" y="5466854"/>
                <a:ext cx="418454" cy="313719"/>
              </a:xfrm>
              <a:prstGeom prst="rect">
                <a:avLst/>
              </a:prstGeom>
              <a:blipFill rotWithShape="1">
                <a:blip r:embed="rId21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685800" y="3653135"/>
            <a:ext cx="432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Better Approach: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904281" y="5213467"/>
            <a:ext cx="62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3276600" y="5029200"/>
                <a:ext cx="418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029200"/>
                <a:ext cx="418454" cy="369332"/>
              </a:xfrm>
              <a:prstGeom prst="rect">
                <a:avLst/>
              </a:prstGeom>
              <a:blipFill rotWithShape="1">
                <a:blip r:embed="rId2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6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Representations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50396"/>
              </p:ext>
            </p:extLst>
          </p:nvPr>
        </p:nvGraphicFramePr>
        <p:xfrm>
          <a:off x="2971800" y="24384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57700" y="1447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14478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81100" y="36384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36384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86000" y="2510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4719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105400" y="3200400"/>
            <a:ext cx="16764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0" y="3200400"/>
            <a:ext cx="3733800" cy="611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114800" y="3962400"/>
            <a:ext cx="685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096000" y="2514600"/>
            <a:ext cx="685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90600" y="5574268"/>
                <a:ext cx="762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𝑥𝑦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574268"/>
                <a:ext cx="762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7086600" y="2124164"/>
                <a:ext cx="1905000" cy="1147971"/>
              </a:xfrm>
              <a:prstGeom prst="wedgeRoundRectCallout">
                <a:avLst>
                  <a:gd name="adj1" fmla="val -57633"/>
                  <a:gd name="adj2" fmla="val 1205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0−10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124164"/>
                <a:ext cx="1905000" cy="1147971"/>
              </a:xfrm>
              <a:prstGeom prst="wedgeRoundRectCallout">
                <a:avLst>
                  <a:gd name="adj1" fmla="val -57633"/>
                  <a:gd name="adj2" fmla="val 12053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ular Callout 20"/>
              <p:cNvSpPr/>
              <p:nvPr/>
            </p:nvSpPr>
            <p:spPr>
              <a:xfrm>
                <a:off x="533400" y="2354997"/>
                <a:ext cx="1752600" cy="917138"/>
              </a:xfrm>
              <a:prstGeom prst="wedgeRoundRectCallout">
                <a:avLst>
                  <a:gd name="adj1" fmla="val 99167"/>
                  <a:gd name="adj2" fmla="val 50868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01−−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ounded Rectangular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54997"/>
                <a:ext cx="1752600" cy="917138"/>
              </a:xfrm>
              <a:prstGeom prst="wedgeRoundRectCallout">
                <a:avLst>
                  <a:gd name="adj1" fmla="val 99167"/>
                  <a:gd name="adj2" fmla="val 50868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ular Callout 21"/>
              <p:cNvSpPr/>
              <p:nvPr/>
            </p:nvSpPr>
            <p:spPr>
              <a:xfrm>
                <a:off x="7239000" y="4038600"/>
                <a:ext cx="1752600" cy="1143000"/>
              </a:xfrm>
              <a:prstGeom prst="wedgeRoundRectCallout">
                <a:avLst>
                  <a:gd name="adj1" fmla="val -80833"/>
                  <a:gd name="adj2" fmla="val -3883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−11−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ounded Rectangular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4038600"/>
                <a:ext cx="1752600" cy="1143000"/>
              </a:xfrm>
              <a:prstGeom prst="wedgeRoundRectCallout">
                <a:avLst>
                  <a:gd name="adj1" fmla="val -80833"/>
                  <a:gd name="adj2" fmla="val -38833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381000" y="4495800"/>
                <a:ext cx="1905000" cy="914400"/>
              </a:xfrm>
              <a:prstGeom prst="wedgeRoundRectCallout">
                <a:avLst>
                  <a:gd name="adj1" fmla="val 150367"/>
                  <a:gd name="adj2" fmla="val -6083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𝑤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1−01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495800"/>
                <a:ext cx="1905000" cy="914400"/>
              </a:xfrm>
              <a:prstGeom prst="wedgeRoundRectCallout">
                <a:avLst>
                  <a:gd name="adj1" fmla="val 150367"/>
                  <a:gd name="adj2" fmla="val -60833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07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𝑦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Each product term is an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:  A product term that cannot have any of its literals removed and still imply the function.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63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84862"/>
              </p:ext>
            </p:extLst>
          </p:nvPr>
        </p:nvGraphicFramePr>
        <p:xfrm>
          <a:off x="2743200" y="2675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29100" y="1752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1752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2960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60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412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ular Callout 12"/>
              <p:cNvSpPr/>
              <p:nvPr/>
            </p:nvSpPr>
            <p:spPr>
              <a:xfrm>
                <a:off x="7086600" y="1952655"/>
                <a:ext cx="1752600" cy="1207532"/>
              </a:xfrm>
              <a:prstGeom prst="wedgeRoundRectCallout">
                <a:avLst>
                  <a:gd name="adj1" fmla="val -71268"/>
                  <a:gd name="adj2" fmla="val 4356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ounded Rectangular Callou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952655"/>
                <a:ext cx="1752600" cy="1207532"/>
              </a:xfrm>
              <a:prstGeom prst="wedgeRoundRectCallout">
                <a:avLst>
                  <a:gd name="adj1" fmla="val -71268"/>
                  <a:gd name="adj2" fmla="val 43569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762000" y="4114800"/>
                <a:ext cx="1752600" cy="1207532"/>
              </a:xfrm>
              <a:prstGeom prst="wedgeRoundRectCallout">
                <a:avLst>
                  <a:gd name="adj1" fmla="val 73949"/>
                  <a:gd name="adj2" fmla="val -8137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1−−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14800"/>
                <a:ext cx="1752600" cy="1207532"/>
              </a:xfrm>
              <a:prstGeom prst="wedgeRoundRectCallout">
                <a:avLst>
                  <a:gd name="adj1" fmla="val 73949"/>
                  <a:gd name="adj2" fmla="val -8137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66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55641"/>
              </p:ext>
            </p:extLst>
          </p:nvPr>
        </p:nvGraphicFramePr>
        <p:xfrm>
          <a:off x="4648200" y="2675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34100" y="1752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1752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960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960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412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ular Callout 12"/>
              <p:cNvSpPr/>
              <p:nvPr/>
            </p:nvSpPr>
            <p:spPr>
              <a:xfrm>
                <a:off x="7391400" y="990600"/>
                <a:ext cx="1752600" cy="1207532"/>
              </a:xfrm>
              <a:prstGeom prst="wedgeRoundRectCallout">
                <a:avLst>
                  <a:gd name="adj1" fmla="val 6123"/>
                  <a:gd name="adj2" fmla="val 10288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ounded Rectangular Callou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990600"/>
                <a:ext cx="1752600" cy="1207532"/>
              </a:xfrm>
              <a:prstGeom prst="wedgeRoundRectCallout">
                <a:avLst>
                  <a:gd name="adj1" fmla="val 6123"/>
                  <a:gd name="adj2" fmla="val 102887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4495800" y="4126468"/>
                <a:ext cx="1752600" cy="1207532"/>
              </a:xfrm>
              <a:prstGeom prst="wedgeRoundRectCallout">
                <a:avLst>
                  <a:gd name="adj1" fmla="val -22573"/>
                  <a:gd name="adj2" fmla="val -8137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1−−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26468"/>
                <a:ext cx="1752600" cy="1207532"/>
              </a:xfrm>
              <a:prstGeom prst="wedgeRoundRectCallout">
                <a:avLst>
                  <a:gd name="adj1" fmla="val -22573"/>
                  <a:gd name="adj2" fmla="val -8137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8200" y="5562600"/>
                <a:ext cx="411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4114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1419"/>
              </p:ext>
            </p:extLst>
          </p:nvPr>
        </p:nvGraphicFramePr>
        <p:xfrm>
          <a:off x="533400" y="1929507"/>
          <a:ext cx="24684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578"/>
                <a:gridCol w="360680"/>
                <a:gridCol w="354330"/>
                <a:gridCol w="344805"/>
                <a:gridCol w="3400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Minterm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407784"/>
              </p:ext>
            </p:extLst>
          </p:nvPr>
        </p:nvGraphicFramePr>
        <p:xfrm>
          <a:off x="685800" y="1893332"/>
          <a:ext cx="140462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924"/>
                <a:gridCol w="280924"/>
                <a:gridCol w="280924"/>
                <a:gridCol w="280924"/>
                <a:gridCol w="28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57200" y="2590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3352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9118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6901050"/>
                  </p:ext>
                </p:extLst>
              </p:nvPr>
            </p:nvGraphicFramePr>
            <p:xfrm>
              <a:off x="2786380" y="1893332"/>
              <a:ext cx="2164970" cy="1854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63892"/>
                    <a:gridCol w="280924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(2,6)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(4,6)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(6,7)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6901050"/>
                  </p:ext>
                </p:extLst>
              </p:nvPr>
            </p:nvGraphicFramePr>
            <p:xfrm>
              <a:off x="2786380" y="1893332"/>
              <a:ext cx="2164970" cy="1854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63892"/>
                    <a:gridCol w="280924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(2,6)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31343" t="-8197" r="-2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(4,5)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29851" t="-108197" r="-1493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(4,6)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6364" t="-211667" r="-10303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6364" t="-306557" r="-10303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(6,7)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29851" t="-406557" r="-1493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68363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372323"/>
                  </p:ext>
                </p:extLst>
              </p:nvPr>
            </p:nvGraphicFramePr>
            <p:xfrm>
              <a:off x="5378830" y="1893332"/>
              <a:ext cx="246539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9968"/>
                    <a:gridCol w="23526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(4,5,6,7)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(4,6,5,7)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372323"/>
                  </p:ext>
                </p:extLst>
              </p:nvPr>
            </p:nvGraphicFramePr>
            <p:xfrm>
              <a:off x="5378830" y="1893332"/>
              <a:ext cx="246539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9968"/>
                    <a:gridCol w="235268"/>
                    <a:gridCol w="406718"/>
                    <a:gridCol w="406718"/>
                    <a:gridCol w="4067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(4,5,6,7)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4478" t="-8197" r="-1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04478" t="-8197" b="-1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(4,6,5,7)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4478" t="-110000" r="-1000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04478" t="-110000" b="-25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9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331" y="3276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Dana Dachman-Soled\AppData\Local\Microsoft\Windows\Temporary Internet Files\Content.IE5\5FFH6J7X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29826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90600" y="4191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unchecked entries are Prime </a:t>
            </a:r>
            <a:r>
              <a:rPr lang="en-US" dirty="0" err="1" smtClean="0"/>
              <a:t>Implicants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3438159"/>
                  </p:ext>
                </p:extLst>
              </p:nvPr>
            </p:nvGraphicFramePr>
            <p:xfrm>
              <a:off x="1066800" y="4805680"/>
              <a:ext cx="207206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46442"/>
                    <a:gridCol w="280924"/>
                    <a:gridCol w="482854"/>
                    <a:gridCol w="280924"/>
                    <a:gridCol w="28092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 </m:t>
                              </m:r>
                            </m:oMath>
                          </a14:m>
                          <a:r>
                            <a:rPr lang="en-US" dirty="0" smtClean="0"/>
                            <a:t>1 0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3438159"/>
                  </p:ext>
                </p:extLst>
              </p:nvPr>
            </p:nvGraphicFramePr>
            <p:xfrm>
              <a:off x="1066800" y="4805680"/>
              <a:ext cx="207206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46442"/>
                    <a:gridCol w="280924"/>
                    <a:gridCol w="482854"/>
                    <a:gridCol w="280924"/>
                    <a:gridCol w="280924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8197" r="-17868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13924" t="-8197" r="-11645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108197" r="-1786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13924" t="-108197" r="-11645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23" name="Straight Connector 22"/>
          <p:cNvCxnSpPr/>
          <p:nvPr/>
        </p:nvCxnSpPr>
        <p:spPr>
          <a:xfrm>
            <a:off x="2819400" y="3048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57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615"/>
              </p:ext>
            </p:extLst>
          </p:nvPr>
        </p:nvGraphicFramePr>
        <p:xfrm>
          <a:off x="4648200" y="2675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2198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34100" y="1752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1752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960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960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412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ular Callout 12"/>
              <p:cNvSpPr/>
              <p:nvPr/>
            </p:nvSpPr>
            <p:spPr>
              <a:xfrm>
                <a:off x="7391400" y="990600"/>
                <a:ext cx="1752600" cy="1207532"/>
              </a:xfrm>
              <a:prstGeom prst="wedgeRoundRectCallout">
                <a:avLst>
                  <a:gd name="adj1" fmla="val 6123"/>
                  <a:gd name="adj2" fmla="val 10288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ounded Rectangular Callou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990600"/>
                <a:ext cx="1752600" cy="1207532"/>
              </a:xfrm>
              <a:prstGeom prst="wedgeRoundRectCallout">
                <a:avLst>
                  <a:gd name="adj1" fmla="val 6123"/>
                  <a:gd name="adj2" fmla="val 102887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4495800" y="4126468"/>
                <a:ext cx="1752600" cy="1207532"/>
              </a:xfrm>
              <a:prstGeom prst="wedgeRoundRectCallout">
                <a:avLst>
                  <a:gd name="adj1" fmla="val -22573"/>
                  <a:gd name="adj2" fmla="val -8137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1−−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26468"/>
                <a:ext cx="1752600" cy="1207532"/>
              </a:xfrm>
              <a:prstGeom prst="wedgeRoundRectCallout">
                <a:avLst>
                  <a:gd name="adj1" fmla="val -22573"/>
                  <a:gd name="adj2" fmla="val -8137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8200" y="5562600"/>
                <a:ext cx="411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4114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86964"/>
              </p:ext>
            </p:extLst>
          </p:nvPr>
        </p:nvGraphicFramePr>
        <p:xfrm>
          <a:off x="533400" y="1929507"/>
          <a:ext cx="24684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578"/>
                <a:gridCol w="360680"/>
                <a:gridCol w="354330"/>
                <a:gridCol w="344805"/>
                <a:gridCol w="3400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Minterm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3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2483</Words>
  <Application>Microsoft Office PowerPoint</Application>
  <PresentationFormat>On-screen Show (4:3)</PresentationFormat>
  <Paragraphs>1131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Digital Logic Design</vt:lpstr>
      <vt:lpstr>Announcements</vt:lpstr>
      <vt:lpstr>Agenda</vt:lpstr>
      <vt:lpstr>Tabular Representations</vt:lpstr>
      <vt:lpstr>Prime Implicants</vt:lpstr>
      <vt:lpstr>Prime Implicants</vt:lpstr>
      <vt:lpstr>Prime Implicants</vt:lpstr>
      <vt:lpstr>Finding Prime Implicants</vt:lpstr>
      <vt:lpstr>Prime Implicants</vt:lpstr>
      <vt:lpstr>Essential Prime Implicants</vt:lpstr>
      <vt:lpstr>Essential Prime Implicants</vt:lpstr>
      <vt:lpstr>Finding Prime Implicants</vt:lpstr>
      <vt:lpstr>Find Essential Prime Implicants</vt:lpstr>
      <vt:lpstr>3 Prime Implicants</vt:lpstr>
      <vt:lpstr>3 Prime Implicants</vt:lpstr>
      <vt:lpstr>Column and Row Reductions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Summary:  Prime Implicant Selection Procedure</vt:lpstr>
      <vt:lpstr>Multiple Output Minimal Sums and Products</vt:lpstr>
      <vt:lpstr>The Multiple-Output Simplification Problem</vt:lpstr>
      <vt:lpstr>Naïve Approach</vt:lpstr>
      <vt:lpstr>Naïve Approach</vt:lpstr>
      <vt:lpstr>A More Economical Realization</vt:lpstr>
      <vt:lpstr>Pitfalls of Naïve Approach</vt:lpstr>
      <vt:lpstr>Pitfalls of Naïve Approach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Dana Dachman-Soled</dc:creator>
  <cp:lastModifiedBy>Dana Dachman-Soled</cp:lastModifiedBy>
  <cp:revision>22</cp:revision>
  <dcterms:created xsi:type="dcterms:W3CDTF">2014-10-13T16:37:33Z</dcterms:created>
  <dcterms:modified xsi:type="dcterms:W3CDTF">2014-10-15T01:57:07Z</dcterms:modified>
</cp:coreProperties>
</file>