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4" r:id="rId5"/>
    <p:sldId id="296" r:id="rId6"/>
    <p:sldId id="297" r:id="rId7"/>
    <p:sldId id="259" r:id="rId8"/>
    <p:sldId id="266" r:id="rId9"/>
    <p:sldId id="272" r:id="rId10"/>
    <p:sldId id="267" r:id="rId11"/>
    <p:sldId id="260" r:id="rId12"/>
    <p:sldId id="273" r:id="rId13"/>
    <p:sldId id="261" r:id="rId14"/>
    <p:sldId id="274" r:id="rId15"/>
    <p:sldId id="262" r:id="rId16"/>
    <p:sldId id="268" r:id="rId17"/>
    <p:sldId id="269" r:id="rId18"/>
    <p:sldId id="270" r:id="rId19"/>
    <p:sldId id="271" r:id="rId20"/>
    <p:sldId id="298" r:id="rId21"/>
    <p:sldId id="299" r:id="rId22"/>
    <p:sldId id="26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A1C3-3912-420A-8E3F-1460F500DA2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5898-B1D2-42AE-8B85-414F8F4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0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A1C3-3912-420A-8E3F-1460F500DA2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5898-B1D2-42AE-8B85-414F8F4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2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A1C3-3912-420A-8E3F-1460F500DA2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5898-B1D2-42AE-8B85-414F8F4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04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A1C3-3912-420A-8E3F-1460F500DA2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5898-B1D2-42AE-8B85-414F8F4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6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A1C3-3912-420A-8E3F-1460F500DA2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5898-B1D2-42AE-8B85-414F8F4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7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A1C3-3912-420A-8E3F-1460F500DA2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5898-B1D2-42AE-8B85-414F8F4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1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A1C3-3912-420A-8E3F-1460F500DA2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5898-B1D2-42AE-8B85-414F8F4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A1C3-3912-420A-8E3F-1460F500DA2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5898-B1D2-42AE-8B85-414F8F4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4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A1C3-3912-420A-8E3F-1460F500DA2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5898-B1D2-42AE-8B85-414F8F4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87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A1C3-3912-420A-8E3F-1460F500DA2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5898-B1D2-42AE-8B85-414F8F4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4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A1C3-3912-420A-8E3F-1460F500DA2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F5898-B1D2-42AE-8B85-414F8F4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3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6A1C3-3912-420A-8E3F-1460F500DA26}" type="datetimeFigureOut">
              <a:rPr lang="en-US" smtClean="0"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F5898-B1D2-42AE-8B85-414F8F4A0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5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3" Type="http://schemas.openxmlformats.org/officeDocument/2006/relationships/image" Target="../media/image2.png"/><Relationship Id="rId21" Type="http://schemas.openxmlformats.org/officeDocument/2006/relationships/image" Target="../media/image82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" Type="http://schemas.openxmlformats.org/officeDocument/2006/relationships/image" Target="../media/image1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Logic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4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Output Prime </a:t>
            </a:r>
            <a:r>
              <a:rPr lang="en-US" dirty="0" err="1" smtClean="0"/>
              <a:t>Implicants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Theorem:  Formulas that achieve the multiple-output minimal sum consist only of sums of multiple-output prime </a:t>
                </a:r>
                <a:r>
                  <a:rPr lang="en-US" dirty="0" err="1" smtClean="0"/>
                  <a:t>implicants</a:t>
                </a:r>
                <a:r>
                  <a:rPr lang="en-US" dirty="0" smtClean="0"/>
                  <a:t> such that all the terms in the expression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or of a product function involving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 r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0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Tagged Product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consists of two parts:  a </a:t>
            </a:r>
            <a:r>
              <a:rPr lang="en-US" dirty="0" smtClean="0">
                <a:solidFill>
                  <a:srgbClr val="FF0000"/>
                </a:solidFill>
              </a:rPr>
              <a:t>kernel</a:t>
            </a:r>
            <a:r>
              <a:rPr lang="en-US" dirty="0" smtClean="0"/>
              <a:t> and a </a:t>
            </a:r>
            <a:r>
              <a:rPr lang="en-US" dirty="0" smtClean="0">
                <a:solidFill>
                  <a:srgbClr val="FF0000"/>
                </a:solidFill>
              </a:rPr>
              <a:t>tag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Kernel:  product term involving the variables of the function</a:t>
            </a:r>
          </a:p>
          <a:p>
            <a:pPr lvl="1"/>
            <a:r>
              <a:rPr lang="en-US" dirty="0" smtClean="0"/>
              <a:t>Tag:  Appended to denote which functions are implied by its kernel.</a:t>
            </a:r>
          </a:p>
        </p:txBody>
      </p:sp>
    </p:spTree>
    <p:extLst>
      <p:ext uri="{BB962C8B-B14F-4D97-AF65-F5344CB8AC3E}">
        <p14:creationId xmlns:p14="http://schemas.microsoft.com/office/powerpoint/2010/main" val="4492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Tagged Product Term 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5364771"/>
                  </p:ext>
                </p:extLst>
              </p:nvPr>
            </p:nvGraphicFramePr>
            <p:xfrm>
              <a:off x="1143000" y="1981200"/>
              <a:ext cx="203822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30"/>
                    <a:gridCol w="371792"/>
                    <a:gridCol w="352742"/>
                    <a:gridCol w="473329"/>
                    <a:gridCol w="47332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65364771"/>
                  </p:ext>
                </p:extLst>
              </p:nvPr>
            </p:nvGraphicFramePr>
            <p:xfrm>
              <a:off x="1143000" y="1981200"/>
              <a:ext cx="2038222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7030"/>
                    <a:gridCol w="371792"/>
                    <a:gridCol w="352742"/>
                    <a:gridCol w="473329"/>
                    <a:gridCol w="47332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67" r="-456667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r="-34918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0345" r="-26724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33766" r="-101299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29487" b="-8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--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0063729"/>
                  </p:ext>
                </p:extLst>
              </p:nvPr>
            </p:nvGraphicFramePr>
            <p:xfrm>
              <a:off x="3581400" y="2286000"/>
              <a:ext cx="4064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Algebraic Form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Binary Form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000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001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010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𝑦𝑧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011−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101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𝑥𝑦𝑧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111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00063729"/>
                  </p:ext>
                </p:extLst>
              </p:nvPr>
            </p:nvGraphicFramePr>
            <p:xfrm>
              <a:off x="3581400" y="2286000"/>
              <a:ext cx="4064000" cy="2595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32000"/>
                    <a:gridCol w="2032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Algebraic Form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Binary Form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108197" r="-100300" b="-5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300" t="-108197" r="-300" b="-50983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208197" r="-100300" b="-4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300" t="-208197" r="-300" b="-40983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313333" r="-100300" b="-3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300" t="-313333" r="-300" b="-31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406557" r="-100300" b="-2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300" t="-406557" r="-300" b="-2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506557" r="-100300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300" t="-506557" r="-300" b="-1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0" t="-606557" r="-10030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300" t="-606557" r="-300" b="-114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639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Quine-McClusky</a:t>
            </a:r>
            <a:r>
              <a:rPr lang="en-US" dirty="0" smtClean="0"/>
              <a:t> for tagged multiple-output prime </a:t>
            </a:r>
            <a:r>
              <a:rPr lang="en-US" dirty="0" err="1" smtClean="0"/>
              <a:t>implicants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375646"/>
                  </p:ext>
                </p:extLst>
              </p:nvPr>
            </p:nvGraphicFramePr>
            <p:xfrm>
              <a:off x="152400" y="2133600"/>
              <a:ext cx="2472628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1155"/>
                    <a:gridCol w="235268"/>
                    <a:gridCol w="351155"/>
                    <a:gridCol w="351155"/>
                    <a:gridCol w="351155"/>
                    <a:gridCol w="426022"/>
                    <a:gridCol w="40671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3375646"/>
                  </p:ext>
                </p:extLst>
              </p:nvPr>
            </p:nvGraphicFramePr>
            <p:xfrm>
              <a:off x="152400" y="2133600"/>
              <a:ext cx="2472628" cy="22250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1155"/>
                    <a:gridCol w="235268"/>
                    <a:gridCol w="351155"/>
                    <a:gridCol w="351155"/>
                    <a:gridCol w="351155"/>
                    <a:gridCol w="426022"/>
                    <a:gridCol w="40671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4286" t="-8197" r="-95714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5970" t="-8197" b="-5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4286" t="-108197" r="-9571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5970" t="-10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4286" t="-208197" r="-9571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5970" t="-208197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4286" t="-313333" r="-95714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5970" t="-313333" b="-2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4286" t="-406557" r="-9571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5970" t="-406557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84286" t="-506557" r="-9571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5970" t="-5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" name="Straight Connector 6"/>
          <p:cNvCxnSpPr/>
          <p:nvPr/>
        </p:nvCxnSpPr>
        <p:spPr>
          <a:xfrm>
            <a:off x="304800" y="2514600"/>
            <a:ext cx="236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8600" y="3276600"/>
            <a:ext cx="2438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" y="3962400"/>
            <a:ext cx="2514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ounded Rectangle 9"/>
              <p:cNvSpPr/>
              <p:nvPr/>
            </p:nvSpPr>
            <p:spPr>
              <a:xfrm>
                <a:off x="609600" y="5105400"/>
                <a:ext cx="8001000" cy="1295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tag of a generated term has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appears in both the tags of the generating terms.</a:t>
                </a:r>
              </a:p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generating term is checked only if its tag is identical to the tag of the generated term.</a:t>
                </a:r>
                <a:endParaRPr lang="en-US" dirty="0"/>
              </a:p>
            </p:txBody>
          </p:sp>
        </mc:Choice>
        <mc:Fallback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105400"/>
                <a:ext cx="8001000" cy="1295400"/>
              </a:xfrm>
              <a:prstGeom prst="roundRect">
                <a:avLst/>
              </a:prstGeom>
              <a:blipFill rotWithShape="1">
                <a:blip r:embed="rId3"/>
                <a:stretch>
                  <a:fillRect b="-23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2637577"/>
                  </p:ext>
                </p:extLst>
              </p:nvPr>
            </p:nvGraphicFramePr>
            <p:xfrm>
              <a:off x="3048000" y="2133600"/>
              <a:ext cx="2785365" cy="259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3892"/>
                    <a:gridCol w="235268"/>
                    <a:gridCol w="351155"/>
                    <a:gridCol w="351155"/>
                    <a:gridCol w="351155"/>
                    <a:gridCol w="426022"/>
                    <a:gridCol w="40671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(0,1)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(0,2)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(1,3)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(2,3)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(3,7)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(5,7)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2637577"/>
                  </p:ext>
                </p:extLst>
              </p:nvPr>
            </p:nvGraphicFramePr>
            <p:xfrm>
              <a:off x="3048000" y="2133600"/>
              <a:ext cx="2785365" cy="2595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3892"/>
                    <a:gridCol w="235268"/>
                    <a:gridCol w="351155"/>
                    <a:gridCol w="351155"/>
                    <a:gridCol w="351155"/>
                    <a:gridCol w="426022"/>
                    <a:gridCol w="40671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(0,1)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61404" t="-8197" r="-240351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57143" t="-8197" r="-95714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82090" t="-8197" b="-6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(0,2)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53448" t="-108197" r="-334483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57143" t="-108197" r="-95714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82090" t="-108197" b="-5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(1,3)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53448" t="-208197" r="-33448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57143" t="-208197" r="-9571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82090" t="-20819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(1,5)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59649" t="-313333" r="-442105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57143" t="-313333" r="-95714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82090" t="-313333" b="-33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(2,3)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61404" t="-406557" r="-240351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57143" t="-406557" r="-9571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82090" t="-406557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(3,7)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59649" t="-506557" r="-44210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57143" t="-506557" r="-9571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82090" t="-506557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(5,7)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53448" t="-606557" r="-33448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57143" t="-606557" r="-9571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582090" t="-60655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2" descr="C:\Users\Dana Dachman-Soled\AppData\Local\Microsoft\Windows\Temporary Internet Files\Content.IE5\5FFH6J7X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31" y="2133600"/>
            <a:ext cx="29826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Dana Dachman-Soled\AppData\Local\Microsoft\Windows\Temporary Internet Files\Content.IE5\5FFH6J7X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0400"/>
            <a:ext cx="29826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Dana Dachman-Soled\AppData\Local\Microsoft\Windows\Temporary Internet Files\Content.IE5\5FFH6J7X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29826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Dana Dachman-Soled\AppData\Local\Microsoft\Windows\Temporary Internet Files\Content.IE5\5FFH6J7X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29826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521981"/>
                  </p:ext>
                </p:extLst>
              </p:nvPr>
            </p:nvGraphicFramePr>
            <p:xfrm>
              <a:off x="5943600" y="2133600"/>
              <a:ext cx="3247837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09968"/>
                    <a:gridCol w="235268"/>
                    <a:gridCol w="406718"/>
                    <a:gridCol w="406718"/>
                    <a:gridCol w="351155"/>
                    <a:gridCol w="406718"/>
                    <a:gridCol w="43129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(1,3,5,7)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(1,5,3,7)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521981"/>
                  </p:ext>
                </p:extLst>
              </p:nvPr>
            </p:nvGraphicFramePr>
            <p:xfrm>
              <a:off x="5943600" y="2133600"/>
              <a:ext cx="3247837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09968"/>
                    <a:gridCol w="235268"/>
                    <a:gridCol w="406718"/>
                    <a:gridCol w="406718"/>
                    <a:gridCol w="351155"/>
                    <a:gridCol w="406718"/>
                    <a:gridCol w="43129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(1,3,5,7)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4478" t="-8197" r="-39104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04478" t="-8197" r="-29104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589552" t="-8197" r="-10597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650704" t="-8197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(1,5,3,7)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304478" t="-108197" r="-39104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404478" t="-108197" r="-29104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589552" t="-108197" r="-10597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6"/>
                          <a:stretch>
                            <a:fillRect l="-650704" t="-108197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8" name="Straight Connector 17"/>
          <p:cNvCxnSpPr/>
          <p:nvPr/>
        </p:nvCxnSpPr>
        <p:spPr>
          <a:xfrm>
            <a:off x="3158428" y="28956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158428" y="3962400"/>
            <a:ext cx="2667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Users\Dana Dachman-Soled\AppData\Local\Microsoft\Windows\Temporary Internet Files\Content.IE5\5FFH6J7X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731" y="2895600"/>
            <a:ext cx="29826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Dana Dachman-Soled\AppData\Local\Microsoft\Windows\Temporary Internet Files\Content.IE5\5FFH6J7X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29826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6248400" y="2971800"/>
            <a:ext cx="23622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 doesn’t (0,1,2,3) appear?</a:t>
            </a:r>
            <a:endParaRPr lang="en-US" dirty="0"/>
          </a:p>
        </p:txBody>
      </p:sp>
      <p:pic>
        <p:nvPicPr>
          <p:cNvPr id="28" name="Picture 2" descr="C:\Users\Dana Dachman-Soled\AppData\Local\Microsoft\Windows\Temporary Internet Files\Content.IE5\5FFH6J7X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298269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8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Minimal Sums Using </a:t>
            </a:r>
            <a:r>
              <a:rPr lang="en-US" dirty="0" err="1" smtClean="0"/>
              <a:t>Petrick’s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Outputs Prime </a:t>
            </a:r>
            <a:r>
              <a:rPr lang="en-US" dirty="0" err="1" smtClean="0"/>
              <a:t>Implicant</a:t>
            </a:r>
            <a:r>
              <a:rPr lang="en-US" dirty="0" smtClean="0"/>
              <a:t> Tables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5528118"/>
                  </p:ext>
                </p:extLst>
              </p:nvPr>
            </p:nvGraphicFramePr>
            <p:xfrm>
              <a:off x="533400" y="1981200"/>
              <a:ext cx="6403453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8734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5528118"/>
                  </p:ext>
                </p:extLst>
              </p:nvPr>
            </p:nvGraphicFramePr>
            <p:xfrm>
              <a:off x="533400" y="1981200"/>
              <a:ext cx="6403453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8734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359036" r="-80722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53571" r="-69761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53571" r="-59761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3571" r="-49761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762651" r="-40361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852381" r="-29881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52381" r="-19881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65060" r="-10120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51190" b="-42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172131" r="-713953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172131" r="-89642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272131" r="-713953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272131" r="-89642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372131" r="-71395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372131" r="-89642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480000" r="-713953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480000" r="-896429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570492" r="-71395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570492" r="-89642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670492" r="-71395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670492" r="-89642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770492" r="-71395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770492" r="-89642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416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Outputs Prime </a:t>
            </a:r>
            <a:r>
              <a:rPr lang="en-US" dirty="0" err="1" smtClean="0"/>
              <a:t>Implicant</a:t>
            </a:r>
            <a:r>
              <a:rPr lang="en-US" dirty="0" smtClean="0"/>
              <a:t> Tables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9288550"/>
                  </p:ext>
                </p:extLst>
              </p:nvPr>
            </p:nvGraphicFramePr>
            <p:xfrm>
              <a:off x="533400" y="1981200"/>
              <a:ext cx="6403453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8734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89288550"/>
                  </p:ext>
                </p:extLst>
              </p:nvPr>
            </p:nvGraphicFramePr>
            <p:xfrm>
              <a:off x="533400" y="1981200"/>
              <a:ext cx="6403453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8734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359036" r="-80722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53571" r="-69761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53571" r="-59761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3571" r="-49761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762651" r="-40361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852381" r="-29881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52381" r="-19881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65060" r="-10120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51190" b="-42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172131" r="-713953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172131" r="-89642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272131" r="-713953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272131" r="-89642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372131" r="-71395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372131" r="-89642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480000" r="-713953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480000" r="-896429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570492" r="-71395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570492" r="-89642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670492" r="-71395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670492" r="-89642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770492" r="-71395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770492" r="-89642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TextBox 2"/>
          <p:cNvSpPr txBox="1"/>
          <p:nvPr/>
        </p:nvSpPr>
        <p:spPr>
          <a:xfrm>
            <a:off x="457200" y="5486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writing down p-expression, must make a distinction between primes associated with different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4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Outputs Prime </a:t>
            </a:r>
            <a:r>
              <a:rPr lang="en-US" dirty="0" err="1" smtClean="0"/>
              <a:t>Implicant</a:t>
            </a:r>
            <a:r>
              <a:rPr lang="en-US" dirty="0" smtClean="0"/>
              <a:t> Tables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255132"/>
                  </p:ext>
                </p:extLst>
              </p:nvPr>
            </p:nvGraphicFramePr>
            <p:xfrm>
              <a:off x="533400" y="1981200"/>
              <a:ext cx="6403453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8734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255132"/>
                  </p:ext>
                </p:extLst>
              </p:nvPr>
            </p:nvGraphicFramePr>
            <p:xfrm>
              <a:off x="533400" y="1981200"/>
              <a:ext cx="6403453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8734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  <a:gridCol w="510429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359036" r="-80722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53571" r="-69761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53571" r="-59761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53571" r="-49761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762651" r="-40361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852381" r="-29881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52381" r="-198810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65060" r="-10120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51190" b="-42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172131" r="-713953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172131" r="-89642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272131" r="-713953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272131" r="-89642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372131" r="-71395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372131" r="-89642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480000" r="-713953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480000" r="-896429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570492" r="-713953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570492" r="-896429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670492" r="-71395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670492" r="-89642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75" t="-770492" r="-71395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54762" t="-770492" r="-89642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57200" y="5486400"/>
                <a:ext cx="8001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P-expression: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)(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486400"/>
                <a:ext cx="8001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09" t="-4717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1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Manipulating P-expression into sum of product form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When calculating cost of a product term, we can disregard subscripts.</a:t>
                </a:r>
              </a:p>
              <a:p>
                <a:pPr marL="0" indent="0">
                  <a:buNone/>
                </a:pPr>
                <a:r>
                  <a:rPr lang="en-US" dirty="0" smtClean="0"/>
                  <a:t>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is the same cost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𝐹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534400" cy="4525963"/>
              </a:xfrm>
              <a:blipFill rotWithShape="1">
                <a:blip r:embed="rId2"/>
                <a:stretch>
                  <a:fillRect l="-1643" b="-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79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Cost of Product Terms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4957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yields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𝑥𝑧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ba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𝑦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ba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yields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𝑥𝑧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𝑥𝑧</m:t>
                    </m:r>
                  </m:oMath>
                </a14:m>
                <a:endParaRPr lang="en-US" b="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495799"/>
              </a:xfrm>
              <a:blipFill rotWithShape="1">
                <a:blip r:embed="rId2"/>
                <a:stretch>
                  <a:fillRect l="-1630" t="-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37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HW5 due today</a:t>
            </a:r>
          </a:p>
          <a:p>
            <a:r>
              <a:rPr lang="en-US" dirty="0" smtClean="0"/>
              <a:t>Upcoming:  Midterm on Tuesday, 10/28.</a:t>
            </a:r>
          </a:p>
          <a:p>
            <a:pPr lvl="1"/>
            <a:r>
              <a:rPr lang="en-US" dirty="0" smtClean="0"/>
              <a:t>Will post list of topics and review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5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Calculating Cost of multiple output combinational network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…,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t="-43617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685800" y="1905000"/>
                <a:ext cx="7543800" cy="4419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+ 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800" dirty="0" smtClean="0"/>
                  <a:t> is the set of distinct terms,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 is equal to the number of literals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 smtClean="0"/>
                  <a:t>, unless the term consists of a single literal, in which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z="2800" dirty="0" smtClean="0"/>
                  <a:t>.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be the number of terms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unless there is only a single term, in which case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=0.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905000"/>
                <a:ext cx="7543800" cy="4419600"/>
              </a:xfrm>
              <a:prstGeom prst="roundRect">
                <a:avLst/>
              </a:prstGeom>
              <a:blipFill rotWithShape="1">
                <a:blip r:embed="rId3"/>
                <a:stretch>
                  <a:fillRect b="-3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753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Cost of Product Terms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yields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𝑥𝑧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ba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𝑦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bar>
                  </m:oMath>
                </a14:m>
                <a:endParaRPr lang="en-US" b="0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dirty="0" smtClean="0"/>
                  <a:t>Distinct terms: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𝑥𝑧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b="0" i="0" smtClean="0">
                        <a:latin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z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Beta costs:  2 + 2 + 3 + 0 = 7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Alpha costs = 3 + 2 = 5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Total cost:  12</a:t>
                </a:r>
                <a:endParaRPr lang="en-US" b="0" dirty="0" smtClean="0"/>
              </a:p>
              <a:p>
                <a:r>
                  <a:rPr lang="en-US" dirty="0" smtClean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yields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𝑥𝑧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𝑥𝑧</m:t>
                    </m:r>
                  </m:oMath>
                </a14:m>
                <a:endParaRPr lang="en-US" b="0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b="0" dirty="0" smtClean="0"/>
                  <a:t>Distinct terms: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𝑧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𝑥𝑧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b="0" dirty="0" smtClean="0"/>
                  <a:t>Beta costs:  2+2+2+2 = 8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Alpha costs = 3 +3 = 6</a:t>
                </a:r>
              </a:p>
              <a:p>
                <a:pPr marL="457200" lvl="1" indent="0">
                  <a:buNone/>
                </a:pPr>
                <a:r>
                  <a:rPr lang="en-US" b="0" dirty="0" smtClean="0"/>
                  <a:t>Total cost:  14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  <a:blipFill rotWithShape="1">
                <a:blip r:embed="rId2"/>
                <a:stretch>
                  <a:fillRect l="-815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132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Minimal Sums using Table Reduction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95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3572792"/>
                  </p:ext>
                </p:extLst>
              </p:nvPr>
            </p:nvGraphicFramePr>
            <p:xfrm>
              <a:off x="533400" y="1981200"/>
              <a:ext cx="5792301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3572792"/>
                  </p:ext>
                </p:extLst>
              </p:nvPr>
            </p:nvGraphicFramePr>
            <p:xfrm>
              <a:off x="533400" y="1981200"/>
              <a:ext cx="5792301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00000" r="-93506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r="-83506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r="-73506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6579" r="-644737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598701" r="-5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698701" r="-4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98701" r="-3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10526" r="-24078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403" r="-137662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172131" r="-1048684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272131" r="-1048684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372131" r="-104868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480000" r="-1048684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570492" r="-104868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670492" r="-104868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770492" r="-104868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608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539771"/>
                  </p:ext>
                </p:extLst>
              </p:nvPr>
            </p:nvGraphicFramePr>
            <p:xfrm>
              <a:off x="533400" y="1981200"/>
              <a:ext cx="5792301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1539771"/>
                  </p:ext>
                </p:extLst>
              </p:nvPr>
            </p:nvGraphicFramePr>
            <p:xfrm>
              <a:off x="533400" y="1981200"/>
              <a:ext cx="5792301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00000" r="-93506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r="-83506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r="-73506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6579" r="-644737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598701" r="-5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698701" r="-4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98701" r="-3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10526" r="-24078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97403" r="-137662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172131" r="-1048684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272131" r="-1048684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372131" r="-104868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480000" r="-1048684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570492" r="-104868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670492" r="-104868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02632" t="-770492" r="-104868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6553200" y="3886200"/>
                <a:ext cx="2133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Essential prime </a:t>
                </a:r>
                <a:r>
                  <a:rPr lang="en-US" dirty="0" err="1" smtClean="0"/>
                  <a:t>implicant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886200"/>
                <a:ext cx="2133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7427620"/>
                  </p:ext>
                </p:extLst>
              </p:nvPr>
            </p:nvGraphicFramePr>
            <p:xfrm>
              <a:off x="533400" y="1981200"/>
              <a:ext cx="5011240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*1 F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27427620"/>
                  </p:ext>
                </p:extLst>
              </p:nvPr>
            </p:nvGraphicFramePr>
            <p:xfrm>
              <a:off x="533400" y="1981200"/>
              <a:ext cx="5011240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3766" r="-73506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8158" r="-644737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432468" r="-5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532468" r="-4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32468" r="-3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42105" r="-24078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31169" r="-137662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835065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2131" r="-83506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2131" r="-83506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480000" r="-835065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570492" r="-83506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*1 F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670492" r="-83506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770492" r="-8350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6553200" y="3886200"/>
                <a:ext cx="2133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dirty="0" smtClean="0"/>
                  <a:t> column cannot be removed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part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𝑥𝑧</m:t>
                    </m:r>
                  </m:oMath>
                </a14:m>
                <a:r>
                  <a:rPr lang="en-US" dirty="0" smtClean="0"/>
                  <a:t> is not essential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886200"/>
                <a:ext cx="2133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029200" y="44196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70003"/>
                  </p:ext>
                </p:extLst>
              </p:nvPr>
            </p:nvGraphicFramePr>
            <p:xfrm>
              <a:off x="533400" y="1981200"/>
              <a:ext cx="5011240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*1 F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70003"/>
                  </p:ext>
                </p:extLst>
              </p:nvPr>
            </p:nvGraphicFramePr>
            <p:xfrm>
              <a:off x="533400" y="1981200"/>
              <a:ext cx="5011240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3766" r="-73506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8158" r="-644737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432468" r="-5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532468" r="-4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32468" r="-3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42105" r="-24078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31169" r="-137662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835065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2131" r="-83506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2131" r="-83506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480000" r="-835065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570492" r="-83506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*1 F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670492" r="-83506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770492" r="-8350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029200" y="44196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67400" y="1981200"/>
            <a:ext cx="2667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Dominated 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6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865528"/>
                  </p:ext>
                </p:extLst>
              </p:nvPr>
            </p:nvGraphicFramePr>
            <p:xfrm>
              <a:off x="533400" y="1981200"/>
              <a:ext cx="5011240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*1 F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𝑥𝑧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8865528"/>
                  </p:ext>
                </p:extLst>
              </p:nvPr>
            </p:nvGraphicFramePr>
            <p:xfrm>
              <a:off x="533400" y="1981200"/>
              <a:ext cx="5011240" cy="3235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3766" r="-735065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8158" r="-644737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432468" r="-5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532468" r="-4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32468" r="-336364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42105" r="-240789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31169" r="-137662" b="-4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835065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2131" r="-83506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2131" r="-83506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480000" r="-835065" b="-3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570492" r="-83506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*1 F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670492" r="-83506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770492" r="-8350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029200" y="4419600"/>
            <a:ext cx="3810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867400" y="1981200"/>
            <a:ext cx="2667000" cy="1676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Dominated Rows</a:t>
            </a:r>
          </a:p>
          <a:p>
            <a:pPr algn="ctr"/>
            <a:r>
              <a:rPr lang="en-US" dirty="0" smtClean="0"/>
              <a:t>Row A dominates Row F</a:t>
            </a:r>
          </a:p>
          <a:p>
            <a:pPr algn="ctr"/>
            <a:r>
              <a:rPr lang="en-US" dirty="0" smtClean="0"/>
              <a:t>Cost for Row A is not greater than cost for Row 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7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5335981"/>
                  </p:ext>
                </p:extLst>
              </p:nvPr>
            </p:nvGraphicFramePr>
            <p:xfrm>
              <a:off x="533400" y="1981200"/>
              <a:ext cx="501124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85335981"/>
                  </p:ext>
                </p:extLst>
              </p:nvPr>
            </p:nvGraphicFramePr>
            <p:xfrm>
              <a:off x="533400" y="1981200"/>
              <a:ext cx="501124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3766" r="-735065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8158" r="-644737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432468" r="-536364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532468" r="-436364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32468" r="-336364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42105" r="-240789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31169" r="-137662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83506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2131" r="-83506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2131" r="-835065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480000" r="-835065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570492" r="-83506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670492" r="-8350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6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4092069"/>
                  </p:ext>
                </p:extLst>
              </p:nvPr>
            </p:nvGraphicFramePr>
            <p:xfrm>
              <a:off x="533400" y="1981200"/>
              <a:ext cx="501124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4092069"/>
                  </p:ext>
                </p:extLst>
              </p:nvPr>
            </p:nvGraphicFramePr>
            <p:xfrm>
              <a:off x="533400" y="1981200"/>
              <a:ext cx="5011240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3766" r="-735065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8158" r="-644737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432468" r="-536364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532468" r="-436364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32468" r="-336364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742105" r="-240789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31169" r="-137662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835065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2131" r="-83506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2131" r="-835065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480000" r="-835065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570492" r="-83506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670492" r="-83506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6019800" y="2819400"/>
                <a:ext cx="2743200" cy="160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Only row that covers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819400"/>
                <a:ext cx="2743200" cy="16002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9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time:</a:t>
            </a:r>
          </a:p>
          <a:p>
            <a:pPr lvl="1"/>
            <a:r>
              <a:rPr lang="en-US" dirty="0" err="1" smtClean="0"/>
              <a:t>Quine-McClusky</a:t>
            </a:r>
            <a:r>
              <a:rPr lang="en-US" dirty="0" smtClean="0"/>
              <a:t> (4.8)</a:t>
            </a:r>
          </a:p>
          <a:p>
            <a:pPr lvl="1"/>
            <a:r>
              <a:rPr lang="en-US" dirty="0" smtClean="0"/>
              <a:t>Table Reductions (4.10)</a:t>
            </a:r>
          </a:p>
          <a:p>
            <a:pPr lvl="1"/>
            <a:endParaRPr lang="en-US" dirty="0"/>
          </a:p>
          <a:p>
            <a:r>
              <a:rPr lang="en-US" dirty="0" smtClean="0"/>
              <a:t>This time:</a:t>
            </a:r>
          </a:p>
          <a:p>
            <a:pPr lvl="1"/>
            <a:r>
              <a:rPr lang="en-US" dirty="0" smtClean="0"/>
              <a:t>Multiple Output </a:t>
            </a:r>
            <a:r>
              <a:rPr lang="en-US" smtClean="0"/>
              <a:t>Simplification Problem (4.12, 4.13)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063724"/>
                  </p:ext>
                </p:extLst>
              </p:nvPr>
            </p:nvGraphicFramePr>
            <p:xfrm>
              <a:off x="533400" y="1981200"/>
              <a:ext cx="3607561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*2 A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4063724"/>
                  </p:ext>
                </p:extLst>
              </p:nvPr>
            </p:nvGraphicFramePr>
            <p:xfrm>
              <a:off x="533400" y="1981200"/>
              <a:ext cx="3607561" cy="28651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6842" r="-443421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2468" r="-337662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432468" r="-237662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539474" r="-140789" b="-3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536364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2131" r="-53636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*2 A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2131" r="-53636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480000" r="-536364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570492" r="-53636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3,4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670492" r="-53636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 ⋯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6019800" y="2819400"/>
                <a:ext cx="2743200" cy="160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Delete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819400"/>
                <a:ext cx="2743200" cy="16002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06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2946777"/>
                  </p:ext>
                </p:extLst>
              </p:nvPr>
            </p:nvGraphicFramePr>
            <p:xfrm>
              <a:off x="533400" y="1981200"/>
              <a:ext cx="3607561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02946777"/>
                  </p:ext>
                </p:extLst>
              </p:nvPr>
            </p:nvGraphicFramePr>
            <p:xfrm>
              <a:off x="533400" y="1981200"/>
              <a:ext cx="3607561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6842" r="-443421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2468" r="-337662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432468" r="-237662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539474" r="-140789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53636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2131" r="-53636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8333" r="-536364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470492" r="-53636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570492" r="-53636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 ⋯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6019800" y="2819400"/>
            <a:ext cx="2743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Delete row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0961373"/>
                  </p:ext>
                </p:extLst>
              </p:nvPr>
            </p:nvGraphicFramePr>
            <p:xfrm>
              <a:off x="533400" y="1981200"/>
              <a:ext cx="3607561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0961373"/>
                  </p:ext>
                </p:extLst>
              </p:nvPr>
            </p:nvGraphicFramePr>
            <p:xfrm>
              <a:off x="533400" y="1981200"/>
              <a:ext cx="3607561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6842" r="-443421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2468" r="-337662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432468" r="-237662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539474" r="-140789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53636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2131" r="-53636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8333" r="-536364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470492" r="-53636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570492" r="-53636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 ⋯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6019800" y="2819400"/>
            <a:ext cx="2743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Row D is dominated by Row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86624"/>
                  </p:ext>
                </p:extLst>
              </p:nvPr>
            </p:nvGraphicFramePr>
            <p:xfrm>
              <a:off x="533400" y="1981200"/>
              <a:ext cx="3607561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786624"/>
                  </p:ext>
                </p:extLst>
              </p:nvPr>
            </p:nvGraphicFramePr>
            <p:xfrm>
              <a:off x="533400" y="1981200"/>
              <a:ext cx="3607561" cy="2494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6842" r="-443421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2468" r="-337662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432468" r="-237662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539474" r="-140789" b="-303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53636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2131" r="-53636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8333" r="-536364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470492" r="-53636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570492" r="-53636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 ⋯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6019800" y="2819400"/>
            <a:ext cx="2743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Row D is dominated by Row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7096742"/>
                  </p:ext>
                </p:extLst>
              </p:nvPr>
            </p:nvGraphicFramePr>
            <p:xfrm>
              <a:off x="533400" y="1981200"/>
              <a:ext cx="3607561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7096742"/>
                  </p:ext>
                </p:extLst>
              </p:nvPr>
            </p:nvGraphicFramePr>
            <p:xfrm>
              <a:off x="533400" y="1981200"/>
              <a:ext cx="3607561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6842" r="-443421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2468" r="-337662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432468" r="-237662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539474" r="-140789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53636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6667" r="-536364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0492" r="-53636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470492" r="-53636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 ⋯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6019800" y="2819400"/>
            <a:ext cx="2743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Row D is dominated by Row 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3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0438885"/>
                  </p:ext>
                </p:extLst>
              </p:nvPr>
            </p:nvGraphicFramePr>
            <p:xfrm>
              <a:off x="533400" y="1981200"/>
              <a:ext cx="3607561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0438885"/>
                  </p:ext>
                </p:extLst>
              </p:nvPr>
            </p:nvGraphicFramePr>
            <p:xfrm>
              <a:off x="533400" y="1981200"/>
              <a:ext cx="3607561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6842" r="-443421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2468" r="-337662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432468" r="-237662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539474" r="-140789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53636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6667" r="-536364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0492" r="-53636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470492" r="-53636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 ⋯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6019800" y="2819400"/>
                <a:ext cx="2743200" cy="160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Row B is the only row covering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819400"/>
                <a:ext cx="2743200" cy="16002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88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4955037"/>
                  </p:ext>
                </p:extLst>
              </p:nvPr>
            </p:nvGraphicFramePr>
            <p:xfrm>
              <a:off x="533400" y="1981200"/>
              <a:ext cx="3607561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*1 B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4955037"/>
                  </p:ext>
                </p:extLst>
              </p:nvPr>
            </p:nvGraphicFramePr>
            <p:xfrm>
              <a:off x="533400" y="1981200"/>
              <a:ext cx="3607561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236842" r="-443421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2468" r="-337662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432468" r="-237662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539474" r="-140789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*1 B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53636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6667" r="-536364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0492" r="-53636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470492" r="-53636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 ⋯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6019800" y="2819400"/>
                <a:ext cx="2743200" cy="160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Row B is the only row covering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819400"/>
                <a:ext cx="2743200" cy="16002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80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425104"/>
                  </p:ext>
                </p:extLst>
              </p:nvPr>
            </p:nvGraphicFramePr>
            <p:xfrm>
              <a:off x="533400" y="1981200"/>
              <a:ext cx="2671775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*1 B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425104"/>
                  </p:ext>
                </p:extLst>
              </p:nvPr>
            </p:nvGraphicFramePr>
            <p:xfrm>
              <a:off x="533400" y="1981200"/>
              <a:ext cx="2671775" cy="2123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36842" r="-240789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332468" r="-137662" b="-24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*1 B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336364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6667" r="-336364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0492" r="-33636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470492" r="-33636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 ⋯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6019800" y="2819400"/>
                <a:ext cx="2743200" cy="160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Delete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819400"/>
                <a:ext cx="2743200" cy="16002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24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8864661"/>
                  </p:ext>
                </p:extLst>
              </p:nvPr>
            </p:nvGraphicFramePr>
            <p:xfrm>
              <a:off x="533400" y="1981200"/>
              <a:ext cx="2671775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8864661"/>
                  </p:ext>
                </p:extLst>
              </p:nvPr>
            </p:nvGraphicFramePr>
            <p:xfrm>
              <a:off x="533400" y="1981200"/>
              <a:ext cx="2671775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36842" r="-240789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332468" r="-137662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33636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2131" r="-33636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2131" r="-33636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 ⋯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6019800" y="2819400"/>
                <a:ext cx="2743200" cy="16002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Delete columns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819400"/>
                <a:ext cx="2743200" cy="16002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009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586043"/>
                  </p:ext>
                </p:extLst>
              </p:nvPr>
            </p:nvGraphicFramePr>
            <p:xfrm>
              <a:off x="533400" y="1981200"/>
              <a:ext cx="2671775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586043"/>
                  </p:ext>
                </p:extLst>
              </p:nvPr>
            </p:nvGraphicFramePr>
            <p:xfrm>
              <a:off x="533400" y="1981200"/>
              <a:ext cx="2671775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36842" r="-240789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332468" r="-137662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33636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2131" r="-33636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2131" r="-33636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+⋯</m:t>
                      </m: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 ⋯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6019800" y="2819400"/>
            <a:ext cx="2743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Cannot delete dominated rows since their cost is lower.</a:t>
            </a:r>
          </a:p>
          <a:p>
            <a:pPr algn="ctr"/>
            <a:r>
              <a:rPr lang="en-US" dirty="0" smtClean="0"/>
              <a:t>**Table is cyclic**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701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Multiple-Output Simplification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General combinational networks can have several output terminals.</a:t>
                </a:r>
              </a:p>
              <a:p>
                <a:r>
                  <a:rPr lang="en-US" dirty="0" smtClean="0"/>
                  <a:t>The output behavior of the network is described by a set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, one for each output terminal, each involving the same input variables,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set of functions is represented by a truth table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 columns.</a:t>
                </a:r>
              </a:p>
              <a:p>
                <a:r>
                  <a:rPr lang="en-US" dirty="0" smtClean="0"/>
                  <a:t>Objective is to design a multiple-output network of minimal cost.</a:t>
                </a:r>
              </a:p>
              <a:p>
                <a:r>
                  <a:rPr lang="en-US" dirty="0" smtClean="0"/>
                  <a:t>Formally:  A set of normal expressions that has associated with it a minimal cost as given by some cost criteria.</a:t>
                </a:r>
              </a:p>
              <a:p>
                <a:r>
                  <a:rPr lang="en-US" dirty="0" smtClean="0"/>
                  <a:t>Cost criteria:  number of gates or number of gate inputs in the realization.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r="-1852" b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43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Reduction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745748"/>
                  </p:ext>
                </p:extLst>
              </p:nvPr>
            </p:nvGraphicFramePr>
            <p:xfrm>
              <a:off x="533400" y="1981200"/>
              <a:ext cx="2671775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64547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1" i="1" dirty="0" smtClean="0"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 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bar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0745748"/>
                  </p:ext>
                </p:extLst>
              </p:nvPr>
            </p:nvGraphicFramePr>
            <p:xfrm>
              <a:off x="533400" y="1981200"/>
              <a:ext cx="2671775" cy="1752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22618"/>
                    <a:gridCol w="467893"/>
                    <a:gridCol w="467893"/>
                    <a:gridCol w="467893"/>
                    <a:gridCol w="645478"/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236842" r="-240789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1">
                          <a:blip r:embed="rId2"/>
                          <a:stretch>
                            <a:fillRect l="-332468" r="-137662" b="-1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/>
                            <a:t>Cost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172131" r="-336364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E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272131" r="-336364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G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133766" t="-372131" r="-336364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X</a:t>
                          </a: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rgbClr val="FFC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4,5</a:t>
                          </a:r>
                          <a:endParaRPr lang="en-US" dirty="0"/>
                        </a:p>
                      </a:txBody>
                      <a:tcPr>
                        <a:solidFill>
                          <a:srgbClr val="FFC0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𝑥𝑧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en-US" b="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bar>
                    </m:oMath>
                  </m:oMathPara>
                </a14:m>
                <a:endParaRPr lang="en-US" b="0" dirty="0" smtClean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34000"/>
                <a:ext cx="5181600" cy="13716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2"/>
          <p:cNvSpPr/>
          <p:nvPr/>
        </p:nvSpPr>
        <p:spPr>
          <a:xfrm>
            <a:off x="6019800" y="2819400"/>
            <a:ext cx="27432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Cannot delete dominated rows since their cost is lower.</a:t>
            </a:r>
          </a:p>
          <a:p>
            <a:pPr algn="ctr"/>
            <a:r>
              <a:rPr lang="en-US" dirty="0" smtClean="0"/>
              <a:t>**Table is cyclic**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441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9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Pitfalls of Naïve Approach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Multiple-output minimization problem is normally more difficult than sharing common terms in independently obtained minimal expressions.</a:t>
                </a:r>
              </a:p>
              <a:p>
                <a:r>
                  <a:rPr lang="en-US" dirty="0" smtClean="0"/>
                  <a:t>Consider: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	   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=∑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1,3,5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=∑</m:t>
                      </m:r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  <m:r>
                        <a:rPr lang="en-US" b="0" i="1" smtClean="0">
                          <a:latin typeface="Cambria Math"/>
                        </a:rPr>
                        <m:t>(3,6,7)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𝑦𝑧</m:t>
                    </m:r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𝑥𝑦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3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Pitfalls of Naïve Approach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09600" y="1676400"/>
            <a:ext cx="7924800" cy="1676400"/>
            <a:chOff x="228600" y="1752600"/>
            <a:chExt cx="8932668" cy="182880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2209800"/>
              <a:ext cx="855468" cy="80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752600"/>
              <a:ext cx="738187" cy="67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2859442"/>
              <a:ext cx="738187" cy="67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Connector 6"/>
            <p:cNvCxnSpPr/>
            <p:nvPr/>
          </p:nvCxnSpPr>
          <p:spPr>
            <a:xfrm>
              <a:off x="2338387" y="2057400"/>
              <a:ext cx="40481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743200" y="2057400"/>
              <a:ext cx="0" cy="3715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743200" y="242896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743200" y="2819400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43200" y="2819400"/>
              <a:ext cx="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286000" y="3200400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914400" y="34290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14400" y="30480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914400" y="22860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914400" y="19050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903468" y="2554642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28600" y="1752600"/>
                  <a:ext cx="457200" cy="4029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𝑦</m:t>
                            </m:r>
                          </m:e>
                        </m:ba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1752600"/>
                  <a:ext cx="457200" cy="40290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9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28600" y="2069068"/>
                  <a:ext cx="457200" cy="4029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2069068"/>
                  <a:ext cx="457200" cy="40290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28600" y="2831068"/>
                  <a:ext cx="457200" cy="4029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ar>
                          <m:barPr>
                            <m:pos m:val="top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bar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e>
                        </m:ba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2831068"/>
                  <a:ext cx="457200" cy="40290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28600" y="3212068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3212068"/>
                  <a:ext cx="45720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267200" y="2326042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200" y="2326042"/>
                  <a:ext cx="45720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209800"/>
              <a:ext cx="855468" cy="802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1752600"/>
              <a:ext cx="738187" cy="67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859442"/>
              <a:ext cx="738187" cy="67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6757987" y="2057400"/>
              <a:ext cx="40481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162800" y="2057400"/>
              <a:ext cx="0" cy="37156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162800" y="2428968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62800" y="2819400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162800" y="2819400"/>
              <a:ext cx="0" cy="381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705600" y="3200400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334000" y="34290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334000" y="30480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34000" y="22860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334000" y="1905000"/>
              <a:ext cx="6858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8323068" y="2554642"/>
              <a:ext cx="457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648200" y="1752600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1752600"/>
                  <a:ext cx="45720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648200" y="2069068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2069068"/>
                  <a:ext cx="457200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648200" y="2831068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2831068"/>
                  <a:ext cx="457200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648200" y="3212068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8200" y="3212068"/>
                  <a:ext cx="457200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8704068" y="2326042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04068" y="2326042"/>
                  <a:ext cx="457200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TextBox 42"/>
          <p:cNvSpPr txBox="1"/>
          <p:nvPr/>
        </p:nvSpPr>
        <p:spPr>
          <a:xfrm>
            <a:off x="609600" y="1219200"/>
            <a:ext cx="432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Naïve Approach:</a:t>
            </a:r>
            <a:endParaRPr lang="en-US" sz="2400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810" y="4350756"/>
            <a:ext cx="782971" cy="68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63" y="3962400"/>
            <a:ext cx="675629" cy="57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63" y="4902578"/>
            <a:ext cx="675629" cy="57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/>
          <p:nvPr/>
        </p:nvCxnSpPr>
        <p:spPr>
          <a:xfrm>
            <a:off x="5207591" y="4221304"/>
            <a:ext cx="37050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578098" y="4221304"/>
            <a:ext cx="0" cy="3156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78098" y="4536923"/>
            <a:ext cx="4184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78098" y="4868565"/>
            <a:ext cx="4184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78098" y="4868565"/>
            <a:ext cx="0" cy="3236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159644" y="5192195"/>
            <a:ext cx="4184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904281" y="5433148"/>
            <a:ext cx="62768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904281" y="4984867"/>
            <a:ext cx="62768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04281" y="4415483"/>
            <a:ext cx="62768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904281" y="4091852"/>
            <a:ext cx="62768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640039" y="4643673"/>
            <a:ext cx="4184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3276600" y="3962400"/>
                <a:ext cx="418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962400"/>
                <a:ext cx="418454" cy="369332"/>
              </a:xfrm>
              <a:prstGeom prst="rect">
                <a:avLst/>
              </a:prstGeom>
              <a:blipFill rotWithShape="1">
                <a:blip r:embed="rId1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276600" y="4231215"/>
                <a:ext cx="418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231215"/>
                <a:ext cx="418454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276600" y="4800600"/>
                <a:ext cx="418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ba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4800600"/>
                <a:ext cx="418454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276600" y="5248881"/>
                <a:ext cx="418454" cy="31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248881"/>
                <a:ext cx="418454" cy="313719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6972946" y="4449495"/>
                <a:ext cx="418454" cy="31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946" y="4449495"/>
                <a:ext cx="418454" cy="313719"/>
              </a:xfrm>
              <a:prstGeom prst="rect">
                <a:avLst/>
              </a:prstGeom>
              <a:blipFill rotWithShape="1">
                <a:blip r:embed="rId18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06" y="5321648"/>
            <a:ext cx="782971" cy="68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58" y="5919937"/>
            <a:ext cx="675629" cy="57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Straight Connector 65"/>
          <p:cNvCxnSpPr/>
          <p:nvPr/>
        </p:nvCxnSpPr>
        <p:spPr>
          <a:xfrm>
            <a:off x="6672181" y="5645278"/>
            <a:ext cx="37050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5562294" y="5192195"/>
            <a:ext cx="0" cy="31561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562294" y="5507814"/>
            <a:ext cx="4184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562294" y="5885924"/>
            <a:ext cx="4184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562294" y="5885924"/>
            <a:ext cx="0" cy="3236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143839" y="6209554"/>
            <a:ext cx="4184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3888477" y="6403733"/>
            <a:ext cx="62768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888477" y="6080102"/>
            <a:ext cx="62768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3276600" y="5904182"/>
                <a:ext cx="418454" cy="31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904182"/>
                <a:ext cx="418454" cy="313719"/>
              </a:xfrm>
              <a:prstGeom prst="rect">
                <a:avLst/>
              </a:prstGeom>
              <a:blipFill rotWithShape="1">
                <a:blip r:embed="rId19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76600" y="6227813"/>
                <a:ext cx="418454" cy="31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227813"/>
                <a:ext cx="418454" cy="313719"/>
              </a:xfrm>
              <a:prstGeom prst="rect">
                <a:avLst/>
              </a:prstGeom>
              <a:blipFill rotWithShape="1">
                <a:blip r:embed="rId20"/>
                <a:stretch>
                  <a:fillRect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972946" y="5466854"/>
                <a:ext cx="418454" cy="313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946" y="5466854"/>
                <a:ext cx="418454" cy="313719"/>
              </a:xfrm>
              <a:prstGeom prst="rect">
                <a:avLst/>
              </a:prstGeom>
              <a:blipFill rotWithShape="1">
                <a:blip r:embed="rId21"/>
                <a:stretch>
                  <a:fillRect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TextBox 76"/>
          <p:cNvSpPr txBox="1"/>
          <p:nvPr/>
        </p:nvSpPr>
        <p:spPr>
          <a:xfrm>
            <a:off x="685800" y="3653135"/>
            <a:ext cx="432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Better Approach:</a:t>
            </a:r>
            <a:endParaRPr lang="en-US" sz="2400" dirty="0"/>
          </a:p>
        </p:txBody>
      </p:sp>
      <p:cxnSp>
        <p:nvCxnSpPr>
          <p:cNvPr id="78" name="Straight Connector 77"/>
          <p:cNvCxnSpPr/>
          <p:nvPr/>
        </p:nvCxnSpPr>
        <p:spPr>
          <a:xfrm>
            <a:off x="3904281" y="5213467"/>
            <a:ext cx="62768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276600" y="5029200"/>
                <a:ext cx="4184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029200"/>
                <a:ext cx="418454" cy="369332"/>
              </a:xfrm>
              <a:prstGeom prst="rect">
                <a:avLst/>
              </a:prstGeom>
              <a:blipFill rotWithShape="1">
                <a:blip r:embed="rId22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2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Output Prime </a:t>
            </a:r>
            <a:r>
              <a:rPr lang="en-US" dirty="0" err="1" smtClean="0"/>
              <a:t>Implicants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multiple-output prime </a:t>
                </a:r>
                <a:r>
                  <a:rPr lang="en-US" dirty="0" err="1" smtClean="0"/>
                  <a:t>implicant</a:t>
                </a:r>
                <a:r>
                  <a:rPr lang="en-US" dirty="0" smtClean="0"/>
                  <a:t> for a set of Boolean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, is a product term that:</a:t>
                </a:r>
              </a:p>
              <a:p>
                <a:pPr lvl="1"/>
                <a:r>
                  <a:rPr lang="en-US" dirty="0" smtClean="0"/>
                  <a:t>Is a prime </a:t>
                </a:r>
                <a:r>
                  <a:rPr lang="en-US" dirty="0" err="1" smtClean="0"/>
                  <a:t>implicant</a:t>
                </a:r>
                <a:r>
                  <a:rPr lang="en-US" dirty="0" smtClean="0"/>
                  <a:t> of one of the individual functions </a:t>
                </a:r>
              </a:p>
              <a:p>
                <a:pPr lvl="1"/>
                <a:r>
                  <a:rPr lang="en-US" dirty="0" smtClean="0"/>
                  <a:t>Is a prime </a:t>
                </a:r>
                <a:r>
                  <a:rPr lang="en-US" dirty="0" err="1" smtClean="0"/>
                  <a:t>implicant</a:t>
                </a:r>
                <a:r>
                  <a:rPr lang="en-US" dirty="0" smtClean="0"/>
                  <a:t> of one of the product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⊆{1, . . , 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054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Multiple Output Prime </a:t>
            </a:r>
            <a:r>
              <a:rPr lang="en-US" dirty="0" err="1" smtClean="0"/>
              <a:t>Implicants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1363614"/>
                  </p:ext>
                </p:extLst>
              </p:nvPr>
            </p:nvGraphicFramePr>
            <p:xfrm>
              <a:off x="1295400" y="213360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1363614"/>
                  </p:ext>
                </p:extLst>
              </p:nvPr>
            </p:nvGraphicFramePr>
            <p:xfrm>
              <a:off x="1295400" y="213360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19200"/>
                    <a:gridCol w="1219200"/>
                    <a:gridCol w="1219200"/>
                    <a:gridCol w="1219200"/>
                    <a:gridCol w="12192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0" r="-4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500" r="-3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500" r="-2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500" r="-100000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500" b="-8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ounded Rectangle 4"/>
              <p:cNvSpPr/>
              <p:nvPr/>
            </p:nvSpPr>
            <p:spPr>
              <a:xfrm>
                <a:off x="1295400" y="5715000"/>
                <a:ext cx="60960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bar>
                  </m:oMath>
                </a14:m>
                <a:r>
                  <a:rPr lang="en-US" dirty="0" smtClean="0"/>
                  <a:t> is a prime </a:t>
                </a:r>
                <a:r>
                  <a:rPr lang="en-US" dirty="0" err="1" smtClean="0"/>
                  <a:t>implicant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715000"/>
                <a:ext cx="6096000" cy="9144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29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Multiple Output Prime </a:t>
            </a:r>
            <a:r>
              <a:rPr lang="en-US" dirty="0" err="1" smtClean="0"/>
              <a:t>Implicants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5553845"/>
                  </p:ext>
                </p:extLst>
              </p:nvPr>
            </p:nvGraphicFramePr>
            <p:xfrm>
              <a:off x="1295400" y="213360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/>
                                  </a:rPr>
                                  <m:t>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latin typeface="Cambria Math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5553845"/>
                  </p:ext>
                </p:extLst>
              </p:nvPr>
            </p:nvGraphicFramePr>
            <p:xfrm>
              <a:off x="1295400" y="2133600"/>
              <a:ext cx="6096000" cy="33375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6000"/>
                    <a:gridCol w="1016000"/>
                    <a:gridCol w="1016000"/>
                    <a:gridCol w="1016000"/>
                    <a:gridCol w="1016000"/>
                    <a:gridCol w="10160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99" r="-498802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1205" r="-401807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r="-2994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r="-199401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2410" r="-100602" b="-8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99401" b="-8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2"/>
              <p:cNvSpPr/>
              <p:nvPr/>
            </p:nvSpPr>
            <p:spPr>
              <a:xfrm>
                <a:off x="1295400" y="5715000"/>
                <a:ext cx="6096000" cy="914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bar>
                    <m:r>
                      <a:rPr lang="en-US" b="0" i="1" smtClean="0">
                        <a:latin typeface="Cambria Math"/>
                      </a:rPr>
                      <m:t>𝑦</m:t>
                    </m:r>
                    <m:bar>
                      <m:barPr>
                        <m:pos m:val="top"/>
                        <m:ctrlPr>
                          <a:rPr lang="en-US" b="0" i="1" smtClean="0">
                            <a:latin typeface="Cambria Math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</m:bar>
                  </m:oMath>
                </a14:m>
                <a:r>
                  <a:rPr lang="en-US" dirty="0" smtClean="0"/>
                  <a:t> is a prime </a:t>
                </a:r>
                <a:r>
                  <a:rPr lang="en-US" dirty="0" err="1" smtClean="0"/>
                  <a:t>implicant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715000"/>
                <a:ext cx="6096000" cy="9144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0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4176</Words>
  <Application>Microsoft Office PowerPoint</Application>
  <PresentationFormat>On-screen Show (4:3)</PresentationFormat>
  <Paragraphs>1258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Digital Logic Design</vt:lpstr>
      <vt:lpstr>Announcements</vt:lpstr>
      <vt:lpstr>Agenda</vt:lpstr>
      <vt:lpstr>The Multiple-Output Simplification Problem</vt:lpstr>
      <vt:lpstr>Pitfalls of Naïve Approach</vt:lpstr>
      <vt:lpstr>Pitfalls of Naïve Approach</vt:lpstr>
      <vt:lpstr>Multiple Output Prime Implicants</vt:lpstr>
      <vt:lpstr>Examples of Multiple Output Prime Implicants</vt:lpstr>
      <vt:lpstr>Examples of Multiple Output Prime Implicants</vt:lpstr>
      <vt:lpstr>Multiple Output Prime Implicants</vt:lpstr>
      <vt:lpstr>Tagged Product Terms</vt:lpstr>
      <vt:lpstr>Tagged Product Term Example</vt:lpstr>
      <vt:lpstr>Quine-McClusky for tagged multiple-output prime implicants</vt:lpstr>
      <vt:lpstr>Minimal Sums Using Petrick’s Method</vt:lpstr>
      <vt:lpstr>Multiple Outputs Prime Implicant Tables</vt:lpstr>
      <vt:lpstr>Multiple Outputs Prime Implicant Tables</vt:lpstr>
      <vt:lpstr>Multiple Outputs Prime Implicant Tables</vt:lpstr>
      <vt:lpstr>Manipulating P-expression into sum of product form</vt:lpstr>
      <vt:lpstr>Calculating Cost of Product Terms</vt:lpstr>
      <vt:lpstr>Calculating Cost of multiple output combinational network f_1, …, f_m</vt:lpstr>
      <vt:lpstr>Calculating Cost of Product Terms</vt:lpstr>
      <vt:lpstr>Minimal Sums using Table Reduction</vt:lpstr>
      <vt:lpstr>Table Reduction</vt:lpstr>
      <vt:lpstr>Table Reduction</vt:lpstr>
      <vt:lpstr>Table Reduction</vt:lpstr>
      <vt:lpstr>Table Reduction</vt:lpstr>
      <vt:lpstr>Table Reduction</vt:lpstr>
      <vt:lpstr>Table Reduction</vt:lpstr>
      <vt:lpstr>Table Reduction</vt:lpstr>
      <vt:lpstr>Table Reduction</vt:lpstr>
      <vt:lpstr>Table Reduction</vt:lpstr>
      <vt:lpstr>Table Reduction</vt:lpstr>
      <vt:lpstr>Table Reduction</vt:lpstr>
      <vt:lpstr>Table Reduction</vt:lpstr>
      <vt:lpstr>Table Reduction</vt:lpstr>
      <vt:lpstr>Table Reduction</vt:lpstr>
      <vt:lpstr>Table Reduction</vt:lpstr>
      <vt:lpstr>Table Reduction</vt:lpstr>
      <vt:lpstr>Table Reduction</vt:lpstr>
      <vt:lpstr>Table Reduction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Logic Design</dc:title>
  <dc:creator>Dana Dachman-Soled</dc:creator>
  <cp:lastModifiedBy>Dana Dachman-Soled</cp:lastModifiedBy>
  <cp:revision>20</cp:revision>
  <dcterms:created xsi:type="dcterms:W3CDTF">2014-10-20T17:38:22Z</dcterms:created>
  <dcterms:modified xsi:type="dcterms:W3CDTF">2014-10-21T03:05:34Z</dcterms:modified>
</cp:coreProperties>
</file>