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8" r:id="rId4"/>
    <p:sldId id="259" r:id="rId5"/>
    <p:sldId id="291" r:id="rId6"/>
    <p:sldId id="29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6" r:id="rId28"/>
    <p:sldId id="287" r:id="rId29"/>
    <p:sldId id="288" r:id="rId30"/>
    <p:sldId id="289" r:id="rId31"/>
    <p:sldId id="281" r:id="rId32"/>
    <p:sldId id="282" r:id="rId3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E09BC1F-E721-47B8-B7B7-234C16DB22FE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ADC65B7-EBF3-432E-9A14-2D58565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2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176A-12EC-4FD3-B8E3-88C98AEF528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24CB-4C87-433D-A7B1-AC209C43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2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176A-12EC-4FD3-B8E3-88C98AEF528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24CB-4C87-433D-A7B1-AC209C43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176A-12EC-4FD3-B8E3-88C98AEF528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24CB-4C87-433D-A7B1-AC209C43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176A-12EC-4FD3-B8E3-88C98AEF528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24CB-4C87-433D-A7B1-AC209C43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176A-12EC-4FD3-B8E3-88C98AEF528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24CB-4C87-433D-A7B1-AC209C43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7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176A-12EC-4FD3-B8E3-88C98AEF528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24CB-4C87-433D-A7B1-AC209C43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176A-12EC-4FD3-B8E3-88C98AEF528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24CB-4C87-433D-A7B1-AC209C43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176A-12EC-4FD3-B8E3-88C98AEF528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24CB-4C87-433D-A7B1-AC209C43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8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176A-12EC-4FD3-B8E3-88C98AEF528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24CB-4C87-433D-A7B1-AC209C43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9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176A-12EC-4FD3-B8E3-88C98AEF528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24CB-4C87-433D-A7B1-AC209C43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3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176A-12EC-4FD3-B8E3-88C98AEF528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24CB-4C87-433D-A7B1-AC209C43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176A-12EC-4FD3-B8E3-88C98AEF528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A24CB-4C87-433D-A7B1-AC209C43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6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5.png"/><Relationship Id="rId26" Type="http://schemas.openxmlformats.org/officeDocument/2006/relationships/image" Target="../media/image81.png"/><Relationship Id="rId3" Type="http://schemas.openxmlformats.org/officeDocument/2006/relationships/image" Target="../media/image62.png"/><Relationship Id="rId21" Type="http://schemas.openxmlformats.org/officeDocument/2006/relationships/image" Target="../media/image76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4.png"/><Relationship Id="rId25" Type="http://schemas.openxmlformats.org/officeDocument/2006/relationships/image" Target="../media/image80.png"/><Relationship Id="rId2" Type="http://schemas.openxmlformats.org/officeDocument/2006/relationships/image" Target="../media/image10.png"/><Relationship Id="rId16" Type="http://schemas.openxmlformats.org/officeDocument/2006/relationships/image" Target="../media/image73.png"/><Relationship Id="rId20" Type="http://schemas.openxmlformats.org/officeDocument/2006/relationships/image" Target="../media/image28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79.png"/><Relationship Id="rId32" Type="http://schemas.openxmlformats.org/officeDocument/2006/relationships/image" Target="../media/image86.png"/><Relationship Id="rId5" Type="http://schemas.openxmlformats.org/officeDocument/2006/relationships/image" Target="../media/image64.png"/><Relationship Id="rId15" Type="http://schemas.openxmlformats.org/officeDocument/2006/relationships/image" Target="../media/image23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10" Type="http://schemas.openxmlformats.org/officeDocument/2006/relationships/image" Target="../media/image69.png"/><Relationship Id="rId19" Type="http://schemas.openxmlformats.org/officeDocument/2006/relationships/image" Target="../media/image55.png"/><Relationship Id="rId31" Type="http://schemas.openxmlformats.org/officeDocument/2006/relationships/image" Target="../media/image85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52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3.png"/><Relationship Id="rId4" Type="http://schemas.openxmlformats.org/officeDocument/2006/relationships/image" Target="../media/image89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Logic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many bits?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addition of two binary numbers, each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bits.</a:t>
                </a:r>
              </a:p>
              <a:p>
                <a:r>
                  <a:rPr lang="en-US" dirty="0" smtClean="0"/>
                  <a:t>Direct approach:  Write a truth table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rows corresponding to all the combinations of values and specifying the values of the sum bits.  Then find a minimal combinational network.</a:t>
                </a:r>
              </a:p>
              <a:p>
                <a:r>
                  <a:rPr lang="en-US" dirty="0" smtClean="0"/>
                  <a:t>This will be intractable.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5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(ripple) Binary Adder</a:t>
            </a:r>
            <a:endParaRPr lang="en-US" dirty="0"/>
          </a:p>
        </p:txBody>
      </p:sp>
      <p:pic>
        <p:nvPicPr>
          <p:cNvPr id="2050" name="Picture 2" descr="http://macao.communications.museum/images/exhibits/2_18_5_1_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52953"/>
            <a:ext cx="6858000" cy="33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Why is it called “ripple” adder?</a:t>
            </a:r>
          </a:p>
          <a:p>
            <a:pPr algn="ctr"/>
            <a:r>
              <a:rPr lang="en-US" sz="2400" dirty="0" smtClean="0"/>
              <a:t>Recall—signed binary numbers, </a:t>
            </a:r>
          </a:p>
          <a:p>
            <a:pPr algn="ctr"/>
            <a:r>
              <a:rPr lang="en-US" sz="2400" dirty="0" smtClean="0"/>
              <a:t>final carry-out may signal overflow.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43000" y="1524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24000"/>
                <a:ext cx="38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24000" y="1524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24000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09800" y="1992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992868"/>
                <a:ext cx="3810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43000" y="48006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00600"/>
                <a:ext cx="381000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43000" y="3593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93068"/>
                <a:ext cx="38100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28800" y="3593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93068"/>
                <a:ext cx="381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143000" y="2754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754868"/>
                <a:ext cx="3810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524000" y="2741414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741414"/>
                <a:ext cx="381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905000" y="27432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743200"/>
                <a:ext cx="381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743200" y="43434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343400"/>
                <a:ext cx="3810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28800" y="48122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812268"/>
                <a:ext cx="38100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971800" y="1524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524000"/>
                <a:ext cx="3810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352800" y="1524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524000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038600" y="1992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992868"/>
                <a:ext cx="3810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971800" y="3593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593068"/>
                <a:ext cx="38100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657600" y="3593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593068"/>
                <a:ext cx="381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971800" y="2754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754868"/>
                <a:ext cx="3810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352800" y="2741414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741414"/>
                <a:ext cx="381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733800" y="27432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743200"/>
                <a:ext cx="381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572000" y="43434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43400"/>
                <a:ext cx="3810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657600" y="48122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812268"/>
                <a:ext cx="38100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876800" y="1524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524000"/>
                <a:ext cx="381000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257800" y="1524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524000"/>
                <a:ext cx="381000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943600" y="1992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992868"/>
                <a:ext cx="381000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876800" y="3593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93068"/>
                <a:ext cx="381000" cy="369332"/>
              </a:xfrm>
              <a:prstGeom prst="rect">
                <a:avLst/>
              </a:prstGeom>
              <a:blipFill rotWithShape="1">
                <a:blip r:embed="rId22"/>
                <a:stretch>
                  <a:fillRect r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562600" y="3593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593068"/>
                <a:ext cx="381000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4876800" y="2754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54868"/>
                <a:ext cx="381000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257800" y="2741414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741414"/>
                <a:ext cx="381000" cy="369332"/>
              </a:xfrm>
              <a:prstGeom prst="rect">
                <a:avLst/>
              </a:prstGeom>
              <a:blipFill rotWithShape="1">
                <a:blip r:embed="rId2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638800" y="27432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743200"/>
                <a:ext cx="381000" cy="369332"/>
              </a:xfrm>
              <a:prstGeom prst="rect">
                <a:avLst/>
              </a:prstGeom>
              <a:blipFill rotWithShape="1">
                <a:blip r:embed="rId26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477000" y="43434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343400"/>
                <a:ext cx="381000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5562600" y="48122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12268"/>
                <a:ext cx="38100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705600" y="1524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524000"/>
                <a:ext cx="381000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7086600" y="1524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524000"/>
                <a:ext cx="381000" cy="369332"/>
              </a:xfrm>
              <a:prstGeom prst="rect">
                <a:avLst/>
              </a:prstGeom>
              <a:blipFill rotWithShape="1">
                <a:blip r:embed="rId3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6705600" y="3593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593068"/>
                <a:ext cx="381000" cy="369332"/>
              </a:xfrm>
              <a:prstGeom prst="rect">
                <a:avLst/>
              </a:prstGeom>
              <a:blipFill rotWithShape="1">
                <a:blip r:embed="rId22"/>
                <a:stretch>
                  <a:fillRect r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7391400" y="3593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593068"/>
                <a:ext cx="381000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705600" y="2754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754868"/>
                <a:ext cx="381000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7086600" y="2741414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741414"/>
                <a:ext cx="381000" cy="369332"/>
              </a:xfrm>
              <a:prstGeom prst="rect">
                <a:avLst/>
              </a:prstGeom>
              <a:blipFill rotWithShape="1">
                <a:blip r:embed="rId2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7467600" y="27432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743200"/>
                <a:ext cx="381000" cy="369332"/>
              </a:xfrm>
              <a:prstGeom prst="rect">
                <a:avLst/>
              </a:prstGeom>
              <a:blipFill rotWithShape="1">
                <a:blip r:embed="rId26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7391400" y="48122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812268"/>
                <a:ext cx="381000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7467600" y="1524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1524000"/>
                <a:ext cx="381000" cy="369332"/>
              </a:xfrm>
              <a:prstGeom prst="rect">
                <a:avLst/>
              </a:prstGeom>
              <a:blipFill rotWithShape="1">
                <a:blip r:embed="rId26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3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 err="1" smtClean="0"/>
              <a:t>Subtracters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265314"/>
                  </p:ext>
                </p:extLst>
              </p:nvPr>
            </p:nvGraphicFramePr>
            <p:xfrm>
              <a:off x="1295400" y="245364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265314"/>
                  </p:ext>
                </p:extLst>
              </p:nvPr>
            </p:nvGraphicFramePr>
            <p:xfrm>
              <a:off x="1295400" y="245364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" t="-1639" r="-4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00" t="-1639" r="-3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00500" t="-1639" r="-2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00500" t="-1639" r="-1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00" t="-1639" b="-8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95400" y="1219200"/>
                <a:ext cx="5867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Compute: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borrow-in bit from previous bit-order position.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is a borrow-out bit.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219200"/>
                <a:ext cx="58674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936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7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 err="1" smtClean="0"/>
              <a:t>Subtracters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763478"/>
                  </p:ext>
                </p:extLst>
              </p:nvPr>
            </p:nvGraphicFramePr>
            <p:xfrm>
              <a:off x="1295400" y="245364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763478"/>
                  </p:ext>
                </p:extLst>
              </p:nvPr>
            </p:nvGraphicFramePr>
            <p:xfrm>
              <a:off x="1295400" y="245364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" t="-1639" r="-4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00" t="-1639" r="-3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00500" t="-1639" r="-2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00500" t="-1639" r="-1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00" t="-1639" b="-8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95400" y="1219200"/>
                <a:ext cx="5867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Compute: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borrow-in bit from previous bit-order position.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is a borrow-out bit.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219200"/>
                <a:ext cx="58674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936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7543800" y="3048000"/>
            <a:ext cx="1447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</a:p>
          <a:p>
            <a:pPr algn="ctr"/>
            <a:r>
              <a:rPr lang="en-US" dirty="0" smtClean="0"/>
              <a:t>-0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153400" y="3733800"/>
            <a:ext cx="2286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67700" y="33528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 err="1" smtClean="0"/>
              <a:t>Subtracters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508268"/>
                  </p:ext>
                </p:extLst>
              </p:nvPr>
            </p:nvGraphicFramePr>
            <p:xfrm>
              <a:off x="1295400" y="243840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508268"/>
                  </p:ext>
                </p:extLst>
              </p:nvPr>
            </p:nvGraphicFramePr>
            <p:xfrm>
              <a:off x="1295400" y="243840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" r="-4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00" r="-3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00500" r="-2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00500" r="-1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00" b="-8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95400" y="1219200"/>
                <a:ext cx="5867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Compute: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borrow-in bit from previous bit-order position.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is a borrow-out bit.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219200"/>
                <a:ext cx="58674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936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7543800" y="3048000"/>
            <a:ext cx="1447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</a:p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 err="1" smtClean="0"/>
              <a:t>Subtracters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0556499"/>
                  </p:ext>
                </p:extLst>
              </p:nvPr>
            </p:nvGraphicFramePr>
            <p:xfrm>
              <a:off x="1295400" y="243840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0556499"/>
                  </p:ext>
                </p:extLst>
              </p:nvPr>
            </p:nvGraphicFramePr>
            <p:xfrm>
              <a:off x="1295400" y="243840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" r="-4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00" r="-3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00500" r="-2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00500" r="-1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00" b="-8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95400" y="1219200"/>
                <a:ext cx="5867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Compute: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borrow-in bit from previous bit-order position.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is a borrow-out bit.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219200"/>
                <a:ext cx="58674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936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7543800" y="3048000"/>
            <a:ext cx="1447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</a:p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153400" y="3733800"/>
            <a:ext cx="2286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67700" y="33528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 err="1" smtClean="0"/>
              <a:t>Subtracters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37649"/>
                  </p:ext>
                </p:extLst>
              </p:nvPr>
            </p:nvGraphicFramePr>
            <p:xfrm>
              <a:off x="1295400" y="243840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37649"/>
                  </p:ext>
                </p:extLst>
              </p:nvPr>
            </p:nvGraphicFramePr>
            <p:xfrm>
              <a:off x="1295400" y="243840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" r="-4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00" r="-3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00500" r="-2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00500" r="-1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00" b="-8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95400" y="1219200"/>
                <a:ext cx="5867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Compute: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borrow-in bit from previous bit-order position.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is a borrow-out bit.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219200"/>
                <a:ext cx="58674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936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153400" y="3733800"/>
            <a:ext cx="2286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67700" y="33528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Simplified Circuit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(Same as sum in adder)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www.softmath.com/tutorials-3/algebra-formulas/articles_imgs/3496/princi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19425"/>
            <a:ext cx="70199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0" y="29834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983468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905000" y="29834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983468"/>
                <a:ext cx="3810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57400" y="5867400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67400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90600" y="5574268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574268"/>
                <a:ext cx="5334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90600" y="5410200"/>
            <a:ext cx="152400" cy="1640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124200" y="29718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971800"/>
                <a:ext cx="381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505200" y="29718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71800"/>
                <a:ext cx="381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657600" y="5855732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855732"/>
                <a:ext cx="5334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724400" y="29718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971800"/>
                <a:ext cx="381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05400" y="29718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971800"/>
                <a:ext cx="3810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257800" y="5855732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855732"/>
                <a:ext cx="53340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324600" y="29718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71800"/>
                <a:ext cx="3810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705600" y="29718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971800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858000" y="5855732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855732"/>
                <a:ext cx="5334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315200" y="3135868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135868"/>
                <a:ext cx="5334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5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better approach using 2’s complement</a:t>
            </a:r>
            <a:endParaRPr lang="en-US" dirty="0"/>
          </a:p>
        </p:txBody>
      </p:sp>
      <p:pic>
        <p:nvPicPr>
          <p:cNvPr id="4" name="Picture 2" descr="http://macao.communications.museum/images/exhibits/2_18_5_1_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38753"/>
            <a:ext cx="6858000" cy="33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2286000"/>
            <a:ext cx="381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5" name="Isosceles Triangle 4"/>
          <p:cNvSpPr/>
          <p:nvPr/>
        </p:nvSpPr>
        <p:spPr>
          <a:xfrm>
            <a:off x="1524000" y="2286000"/>
            <a:ext cx="304800" cy="304800"/>
          </a:xfrm>
          <a:prstGeom prst="triangle">
            <a:avLst/>
          </a:prstGeom>
          <a:noFill/>
          <a:ln w="19050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2286000"/>
            <a:ext cx="381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8" name="Isosceles Triangle 7"/>
          <p:cNvSpPr/>
          <p:nvPr/>
        </p:nvSpPr>
        <p:spPr>
          <a:xfrm>
            <a:off x="3429000" y="2286000"/>
            <a:ext cx="304800" cy="304800"/>
          </a:xfrm>
          <a:prstGeom prst="triangle">
            <a:avLst/>
          </a:prstGeom>
          <a:noFill/>
          <a:ln w="19050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0"/>
            <a:ext cx="381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0" name="Isosceles Triangle 9"/>
          <p:cNvSpPr/>
          <p:nvPr/>
        </p:nvSpPr>
        <p:spPr>
          <a:xfrm>
            <a:off x="5257800" y="2286000"/>
            <a:ext cx="304800" cy="304800"/>
          </a:xfrm>
          <a:prstGeom prst="triangle">
            <a:avLst/>
          </a:prstGeom>
          <a:noFill/>
          <a:ln w="19050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86600" y="2286000"/>
            <a:ext cx="381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2" name="Isosceles Triangle 11"/>
          <p:cNvSpPr/>
          <p:nvPr/>
        </p:nvSpPr>
        <p:spPr>
          <a:xfrm>
            <a:off x="7086600" y="2286000"/>
            <a:ext cx="304800" cy="304800"/>
          </a:xfrm>
          <a:prstGeom prst="triangle">
            <a:avLst/>
          </a:prstGeom>
          <a:noFill/>
          <a:ln w="19050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143000" y="22098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09800"/>
                <a:ext cx="38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524000" y="1688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688068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143000" y="54864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86400"/>
                <a:ext cx="38100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143000" y="4278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278868"/>
                <a:ext cx="381000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828800" y="4278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278868"/>
                <a:ext cx="3810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143000" y="34406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440668"/>
                <a:ext cx="381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524000" y="3427214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427214"/>
                <a:ext cx="381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905000" y="3429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29000"/>
                <a:ext cx="381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828800" y="5498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498068"/>
                <a:ext cx="381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endCxn id="5" idx="0"/>
          </p:cNvCxnSpPr>
          <p:nvPr/>
        </p:nvCxnSpPr>
        <p:spPr>
          <a:xfrm>
            <a:off x="1676400" y="2133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209800" y="26786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678668"/>
                <a:ext cx="3810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3581400" y="2133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10200" y="2133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39000" y="2133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743200" y="50292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029200"/>
                <a:ext cx="38100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971800" y="22098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209800"/>
                <a:ext cx="3810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352800" y="16764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676400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038600" y="26786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678668"/>
                <a:ext cx="3810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971800" y="34406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440668"/>
                <a:ext cx="381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352800" y="3427214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427214"/>
                <a:ext cx="381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733800" y="3429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29000"/>
                <a:ext cx="381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572000" y="50292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29200"/>
                <a:ext cx="3810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3657600" y="5498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498068"/>
                <a:ext cx="38100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4876800" y="22098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209800"/>
                <a:ext cx="381000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5257800" y="16764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676400"/>
                <a:ext cx="381000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5943600" y="26786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678668"/>
                <a:ext cx="381000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4876800" y="4278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278868"/>
                <a:ext cx="381000" cy="369332"/>
              </a:xfrm>
              <a:prstGeom prst="rect">
                <a:avLst/>
              </a:prstGeom>
              <a:blipFill rotWithShape="1">
                <a:blip r:embed="rId22"/>
                <a:stretch>
                  <a:fillRect r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5562600" y="4278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278868"/>
                <a:ext cx="381000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876800" y="34406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440668"/>
                <a:ext cx="381000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5257800" y="3427214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427214"/>
                <a:ext cx="381000" cy="369332"/>
              </a:xfrm>
              <a:prstGeom prst="rect">
                <a:avLst/>
              </a:prstGeom>
              <a:blipFill rotWithShape="1">
                <a:blip r:embed="rId2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5638800" y="3429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429000"/>
                <a:ext cx="381000" cy="369332"/>
              </a:xfrm>
              <a:prstGeom prst="rect">
                <a:avLst/>
              </a:prstGeom>
              <a:blipFill rotWithShape="1">
                <a:blip r:embed="rId26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6477000" y="50292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029200"/>
                <a:ext cx="381000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5562600" y="5498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498068"/>
                <a:ext cx="38100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6705600" y="22098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09800"/>
                <a:ext cx="381000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7086600" y="16764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676400"/>
                <a:ext cx="381000" cy="369332"/>
              </a:xfrm>
              <a:prstGeom prst="rect">
                <a:avLst/>
              </a:prstGeom>
              <a:blipFill rotWithShape="1">
                <a:blip r:embed="rId3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6705600" y="4278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278868"/>
                <a:ext cx="381000" cy="369332"/>
              </a:xfrm>
              <a:prstGeom prst="rect">
                <a:avLst/>
              </a:prstGeom>
              <a:blipFill rotWithShape="1">
                <a:blip r:embed="rId22"/>
                <a:stretch>
                  <a:fillRect r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7391400" y="42788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278868"/>
                <a:ext cx="381000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6705600" y="34406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440668"/>
                <a:ext cx="381000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7086600" y="3427214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427214"/>
                <a:ext cx="381000" cy="369332"/>
              </a:xfrm>
              <a:prstGeom prst="rect">
                <a:avLst/>
              </a:prstGeom>
              <a:blipFill rotWithShape="1">
                <a:blip r:embed="rId2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7467600" y="3429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429000"/>
                <a:ext cx="381000" cy="369332"/>
              </a:xfrm>
              <a:prstGeom prst="rect">
                <a:avLst/>
              </a:prstGeom>
              <a:blipFill rotWithShape="1">
                <a:blip r:embed="rId26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7391400" y="54980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498068"/>
                <a:ext cx="381000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7467600" y="2209800"/>
                <a:ext cx="838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= 1</a:t>
                </a:r>
                <a:endParaRPr lang="en-US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09800"/>
                <a:ext cx="838200" cy="369332"/>
              </a:xfrm>
              <a:prstGeom prst="rect">
                <a:avLst/>
              </a:prstGeom>
              <a:blipFill rotWithShape="1">
                <a:blip r:embed="rId32"/>
                <a:stretch>
                  <a:fillRect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0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Adder/</a:t>
            </a:r>
            <a:r>
              <a:rPr lang="en-US" dirty="0" err="1" smtClean="0"/>
              <a:t>Subtracter</a:t>
            </a:r>
            <a:endParaRPr lang="en-US" dirty="0"/>
          </a:p>
        </p:txBody>
      </p:sp>
      <p:pic>
        <p:nvPicPr>
          <p:cNvPr id="4098" name="Picture 2" descr="http://www.softmath.com/tutorials-3/algebra-formulas/articles_imgs/3496/princi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676400"/>
            <a:ext cx="68103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752600" y="30596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059668"/>
                <a:ext cx="38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95400" y="16002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600200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0" y="3048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048000"/>
                <a:ext cx="3810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667000" y="16002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600200"/>
                <a:ext cx="3810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343400" y="3059668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059668"/>
                <a:ext cx="3810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886200" y="16002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600200"/>
                <a:ext cx="38100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638800" y="30480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048000"/>
                <a:ext cx="3810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257800" y="1600200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600200"/>
                <a:ext cx="381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4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6 up on webpage, due on Thursday, 11/6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Ripple effect:</a:t>
            </a:r>
          </a:p>
          <a:p>
            <a:pPr lvl="1"/>
            <a:r>
              <a:rPr lang="en-US" dirty="0" smtClean="0"/>
              <a:t>If a carry is generated in the least-significant-bit the carry must propagate through all the remaining stages.</a:t>
            </a:r>
          </a:p>
          <a:p>
            <a:pPr lvl="1"/>
            <a:r>
              <a:rPr lang="en-US" dirty="0" smtClean="0"/>
              <a:t>Assuming two-levels of logic are need to </a:t>
            </a:r>
            <a:r>
              <a:rPr lang="en-US" dirty="0" err="1" smtClean="0"/>
              <a:t>propogate</a:t>
            </a:r>
            <a:r>
              <a:rPr lang="en-US" dirty="0" smtClean="0"/>
              <a:t> the carry through each of the next higher-order stages.  Delay is 2n.</a:t>
            </a:r>
          </a:p>
          <a:p>
            <a:r>
              <a:rPr lang="en-US" dirty="0" smtClean="0"/>
              <a:t>Must speed up propagation of the carries.  Adders designed with this consideration in mind are called </a:t>
            </a:r>
            <a:r>
              <a:rPr lang="en-US" dirty="0" smtClean="0">
                <a:solidFill>
                  <a:srgbClr val="FF0000"/>
                </a:solidFill>
              </a:rPr>
              <a:t>high-speed adders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Adder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 first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called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carry-generate function</a:t>
                </a:r>
                <a:r>
                  <a:rPr lang="en-US" dirty="0" smtClean="0"/>
                  <a:t> since it corresponds to the formation of a carry at the </a:t>
                </a:r>
                <a:r>
                  <a:rPr lang="en-US" dirty="0" err="1" smtClean="0"/>
                  <a:t>i-th</a:t>
                </a:r>
                <a:r>
                  <a:rPr lang="en-US" dirty="0" smtClean="0"/>
                  <a:t> stage.</a:t>
                </a:r>
              </a:p>
              <a:p>
                <a:r>
                  <a:rPr lang="en-US" dirty="0" smtClean="0"/>
                  <a:t>The second term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corresponds to a previously generated carry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must propagate past the </a:t>
                </a:r>
                <a:r>
                  <a:rPr lang="en-US" dirty="0" err="1" smtClean="0"/>
                  <a:t>i-th</a:t>
                </a:r>
                <a:r>
                  <a:rPr lang="en-US" dirty="0" smtClean="0"/>
                  <a:t> stage to the next stage.  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part of this term is called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carry-propagate function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Carry-generate function will be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carry-propagate function will be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481" t="-3202" r="-296" b="-3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3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Adder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Using this general result, the output carry at each of the stages can be written in terms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’s,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’s and initial input carry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Adder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Why is this a good idea?  Do we save on computation?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6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Adder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28800"/>
            <a:ext cx="6048375" cy="30289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4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Adder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0201"/>
            <a:ext cx="7930064" cy="58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delay?</a:t>
            </a:r>
          </a:p>
          <a:p>
            <a:pPr lvl="1"/>
            <a:r>
              <a:rPr lang="en-US" dirty="0" smtClean="0"/>
              <a:t>One level of logic to form g’s, p’s</a:t>
            </a:r>
          </a:p>
          <a:p>
            <a:pPr lvl="1"/>
            <a:r>
              <a:rPr lang="en-US" dirty="0" smtClean="0"/>
              <a:t>Two levels of logic to propagate through the carry </a:t>
            </a:r>
            <a:r>
              <a:rPr lang="en-US" dirty="0" err="1" smtClean="0"/>
              <a:t>lookahead</a:t>
            </a:r>
            <a:endParaRPr lang="en-US" dirty="0" smtClean="0"/>
          </a:p>
          <a:p>
            <a:pPr lvl="1"/>
            <a:r>
              <a:rPr lang="en-US" dirty="0" smtClean="0"/>
              <a:t>One level of logic to have the carry effect a sum output.</a:t>
            </a:r>
          </a:p>
          <a:p>
            <a:pPr lvl="1"/>
            <a:r>
              <a:rPr lang="en-US" dirty="0" smtClean="0"/>
              <a:t>Total:  4 units of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High-Speed Adders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carry </a:t>
            </a:r>
            <a:r>
              <a:rPr lang="en-US" dirty="0" err="1" smtClean="0"/>
              <a:t>lookahead</a:t>
            </a:r>
            <a:r>
              <a:rPr lang="en-US" dirty="0" smtClean="0"/>
              <a:t> network can very large as the number of bits increases.</a:t>
            </a:r>
          </a:p>
          <a:p>
            <a:r>
              <a:rPr lang="en-US" dirty="0" smtClean="0"/>
              <a:t>Approach:  Divide bits of the operands into blocks, use carry </a:t>
            </a:r>
            <a:r>
              <a:rPr lang="en-US" dirty="0" err="1" smtClean="0"/>
              <a:t>lookahead</a:t>
            </a:r>
            <a:r>
              <a:rPr lang="en-US" dirty="0" smtClean="0"/>
              <a:t> adders for each block.  Cascade the adders for the blocks.</a:t>
            </a:r>
          </a:p>
          <a:p>
            <a:r>
              <a:rPr lang="en-US" dirty="0" smtClean="0"/>
              <a:t>Ripple carries occur between the cascaded adders.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Approach to Large High-Speed Adders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Carry </a:t>
                </a:r>
                <a:r>
                  <a:rPr lang="en-US" dirty="0" err="1" smtClean="0"/>
                  <a:t>lookahead</a:t>
                </a:r>
                <a:r>
                  <a:rPr lang="en-US" dirty="0" smtClean="0"/>
                  <a:t> generators that generate the carry of an entire block.</a:t>
                </a:r>
              </a:p>
              <a:p>
                <a:r>
                  <a:rPr lang="en-US" dirty="0" smtClean="0"/>
                  <a:t>Assume 4-bit blocks.</a:t>
                </a:r>
              </a:p>
              <a:p>
                <a:r>
                  <a:rPr lang="en-US" dirty="0" smtClean="0"/>
                  <a:t>For each block, 4-bit carry </a:t>
                </a:r>
                <a:r>
                  <a:rPr lang="en-US" dirty="0" err="1" smtClean="0"/>
                  <a:t>lookahead</a:t>
                </a:r>
                <a:r>
                  <a:rPr lang="en-US" dirty="0" smtClean="0"/>
                  <a:t> generator outputs: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7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Generator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361182"/>
            <a:ext cx="5205412" cy="511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8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MSI Components</a:t>
            </a:r>
          </a:p>
          <a:p>
            <a:pPr lvl="1"/>
            <a:r>
              <a:rPr lang="en-US" dirty="0" smtClean="0"/>
              <a:t>Binary Adders and </a:t>
            </a:r>
            <a:r>
              <a:rPr lang="en-US" dirty="0" err="1" smtClean="0"/>
              <a:t>Subtracters</a:t>
            </a:r>
            <a:r>
              <a:rPr lang="en-US" dirty="0" smtClean="0"/>
              <a:t> (5.1, 5.1.1)</a:t>
            </a:r>
          </a:p>
          <a:p>
            <a:pPr lvl="1"/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Adders (5.1.2, 5.1.3)</a:t>
            </a:r>
          </a:p>
          <a:p>
            <a:pPr lvl="1"/>
            <a:r>
              <a:rPr lang="en-US" dirty="0" smtClean="0"/>
              <a:t>Decimal Adders (5.2)</a:t>
            </a:r>
          </a:p>
          <a:p>
            <a:pPr lvl="1"/>
            <a:r>
              <a:rPr lang="en-US" dirty="0" smtClean="0"/>
              <a:t>Comparators (5.3)</a:t>
            </a:r>
          </a:p>
        </p:txBody>
      </p:sp>
    </p:spTree>
    <p:extLst>
      <p:ext uri="{BB962C8B-B14F-4D97-AF65-F5344CB8AC3E}">
        <p14:creationId xmlns:p14="http://schemas.microsoft.com/office/powerpoint/2010/main" val="27261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High-Speed Adders</a:t>
            </a:r>
            <a:endParaRPr lang="en-US" dirty="0"/>
          </a:p>
        </p:txBody>
      </p:sp>
      <p:sp>
        <p:nvSpPr>
          <p:cNvPr id="4" name="AutoShape 2" descr="data:image/jpeg;base64,/9j/4AAQSkZJRgABAQAAAQABAAD/2wCEAAkGBxQTEhQUExQWFhQXGBcWFhUYGRcXHxgXFxUYGxcVGhgYHCggGholHBUYIjEiJSksLi4xFx8zODMsNygtLisBCgoKBQUFDgUFDisZExkrKysrKysrKysrKysrKysrKysrKysrKysrKysrKysrKysrKysrKysrKysrKysrKysrK//AABEIAIwBaQMBIgACEQEDEQH/xAAbAAADAAMBAQAAAAAAAAAAAAAABQYCAwQBB//EAEsQAAIBAgQBBwcIBwYFBQEAAAECAwARBAUSITEGExQiQVFUMmFxdJSz1BY0NYGRk7TSByMkM6Gx0xVCQ1Jyc0RigoOyJYTBwtFj/8QAFAEBAAAAAAAAAAAAAAAAAAAAAP/EABQRAQAAAAAAAAAAAAAAAAAAAAD/2gAMAwEAAhEDEQA/APuFacXiAiljaw7yB2959NbqxeMEWIBHcRfhQLsFnKuqMUdC6s4U6SdKqpN9JIBsw29NdWGxqOoYGwPY1gRY2IIvsfNXJnSRRQvM0eoQxSkKCVGnTdlsNt7d1dOFwsehSEFj19xqN36xJJ3JuaDDEZoiCQkN+rNmspNuprJ9Gnt+rjWePx4iQOQSCyKLW4yOFXj52H21jiMqifVqB67KzWd1uVACnqsLbAcO4VtxmDWRdDA6duBI4ecGg44s9jZC4D2Co9rXJR3ZUYWNiDpJ9BFd8c6kCxG4BG47eHA70rEcK4lYBHYmDUCrEAJDIoRAoO1jJcEeemUOCjUKFRQFAVbAbBRYAegCg5zm8dgetYuY76TswkEdj/1kD+PAE131xDKYrqdJurtIOu/lObsSNVjc9h23PfXbQFFFFAuzXNRCVGkszGwUMgPAn+8w2sp34CxrZ/aSWN9XVkWI7cHfRp+r9Yu/nrpkhViCygkcLgG3ov6KV5gsSSQxlGPSJiSdTbSRxNIGO/8A/ECw24UDHEYtEVmZhZQWbtsFFzsKMFi1lRZEN0YXUixBHeCNiPOONEmERgbou/HaxN/ON6zghVBZRYXJ9JYkknvJJJv56Dhx+brFIqMrEsAQRYi7SxxgHe/GQH0K3dW+LMUYoBfrl1Fx2xkhge7yT9lE+XxvIsjLdk8m5Ngd9wOF7Md/P5hbjyhYpAWCEc1NOi3Zj1g7K7cdwxubHvoOzHZnFChkdwEW1zcWFzYXN7AXPE10xyBgCOBAI9BrU+CjItpA3B26puOButj2n7a2RRBQFUAKoAAHYALAD7KDOiiigDSps5HOvGEZtAuSpQ8ddhbVcm8bbdm17b2a1pbCodXVHWBDG1iQeIJG9BjhcWrqrbrqFwG2Pm2r3D4tXLhbnQwVtja5UNse0WYbjz91cmDmR5ZY+bF4ebXUQDfUgYW7Ra9q6sNgY42dkUKZCGe3aQoUG3AbADbuoOik3yhS7Dm5Dp130hW2RwhNgb7tqA/0N5ruaR5vFDhcPicQYy2hDM4uSzczqkVbk8Ab2HDegcCde+xtextcbdorDB4pZV1pe12G4I3Vip2PnU1kcMhuSiknjcDe/G9Y4PBpEumNdK3ZrC/FmLMd+8kn66DfRRRQFYTyBVLHgBfiB/EkAfXWdeOoIIIBB2IO9x3UCrDZ4rKGKOoZwinqtclgoPVJ2JO197b8L13YjGIguTfdRYWJuzBVFvOzAfXWE+XxMBdBYbgDYXDBtwNj1lU79wrlyaWLFYaGcRhVmjjlC7XGoK69Zbbg2Nx2igYYacOquvBhcVqzPGCGJ5WBIRSxAtew42vW+GIIoVRZQLAeascTAHUq17HjYkdveKDjw+co7BbMCWdQSNiYywfcHsKML+jvF9uMzKOMAsb3va2/kozt9iox+quCSCCKbCxCIdbnObNzZNEbXNjxYiRxfj1j30xny6JxZkW252FuKlTwtxVmHoJoOlWBFxwNe14BXtAUUUUBRRRQFFFFAp5XfMcX/sTe7NMMF+7T/Sv/AIikP6RsW8WW4t44xIRE4ZdWmyMLOwNj5IJa3mNMeTWIkkwsDypzbtGrGO+rTcCwJsN7WvQM6KKKBHL9JR+qTe/hp5UTis0nGexQCAGM4WQ89rNghdSTbT5QeMLa/wDfBq2FAUUXooCiiigKR5786y//AH5fwc9PKiOWeaTx5hlcccAkV5ZOvrK6TzLo4I0nYJIX8+gjz0FvRRRQFJeSvkT+tYn3zU4e9trX7PT2VG/oyzWadMUZYBCExUy+Xqu5kYyDyRspIF+3fhQWlFFANAUUUUBRRRQJco+d47/VB7gU6qK5L5rO+aZlC8ARIzETJrJuebURADSPKQFjvta29WtAUh5ffRmP9Vn901Pqlv0o4iRMqxhjQOTC6sL2sjqVZxsb6QdVvMaCporhyTFSS4eKSWMRSOgZo9WrRqF9N7C5AIvXdQFFFFAUUUUHj8D6DSLkD9GYD1XD+6WmWcTvHBK8SCSRUZljJ06yBfTextf0VP8A6K8VJJleEMkfN2iREF76kjUKsh2FtWkm3cRQVlFFFAkzb57gf/ce6FO6ieVmazxZnlsccAkSQyqHLlbEp+suNJ8lBqHfuNuNWwoCii9FAUUUUBRRRQFRXJPkpgZcLHJJg8M7sZCzvDGzMedfcsVuTVrSLkR8yi9MnvnoMW5E5cf+Awn3EQ/kte/IrLvAYT7iL8tM81xoghkmYErGjOQOJCi9h9lLXzZ4n0yaXIVC6Rq2pWlkCRWZjpZCQ4vxuOzeg8+RWXeAwn3EX5aPkVl3gMJ9xF+Wto5Rx7ApICTa1l4iVYmGzdkjhfOQbXrKDlDG7ogV+uFKtYWIfnNJ2N9xEx4bWoOf5E5de/QML9xH/LTXvyKy7wGE+4i/LXVj8wZJYkUKQ7BeO97F2BseqebVmHG9gPPTMUE5yXy+KDEY6OGJIkDwkJGqoLmBbmyi1PsXiVjQu5sosO/ckBQANySSAB56gc75bxZfisZzkM8heTDgFI20C8SjrSWsPQLk9gqhxHKnCOpV1xBXbY4PGdhBB/c8QQD9VA3XMk3vdSLEqVIIu5QbW3uwIFr32pJy3ZJsCODxyT4IEEXDI+NgBBB4ggkEHvNMsLh4p4xLE7hJYwFZSV6hOoEXFw25vffc0v5YQBMEiDguIwCi/cMdhxQb/kVl3gMJ9xF+WvDyJy7b9gwv3Mf5d6f1wZli2Voo0A1yMRqbcKqqWY2BBJ2AAv234A0HB8isu8BhPuIvy0fIrLvAYT7iL8teRcoVUEveQWZw8a2HNq4TcO19V+wDvtW88oYwdJVwblTsCAwlSMi4NvKcb8Nm7jQafkVl3gMJ9xF+WvF5E5cP+Awv3ER/+td2WZuk5YKrKVAJDAcGeRQRYntib+HfWGVY95XcMoCC2kg3udTgi9yG2UG42ubbkGwcU/IvLtLfsOE4H/Ai7v8ATXRyNW2AwdvDw+7WmmKayMf+U+fsNfPOSX6RMOq4XCGLEgrhUYyGCUg6VRbIiIzsN/KsF4bm9BfYrHqjKp1FmBICgsdKlQzG3YCy/bWzC4pZBdGDDvHnAI/gQfrpC/KLByPGG50MzCNGfD4qIapGUKmt4go1Np2J3Nqc5dl6QqVjFgTqPDjYC+23YPTxNzQI85ymDEZhCuIhjmUYadgsiK4B56AXAYGxsTXT8isu8BhPuIvy1nN9JReqz++gp3QIByJy7wGF+4i/LXvyKy7wGE+4i/LRjs3e84QoghKRgurtqmkRWReqbhP1iC4ubk8Lb5tyjRQxZJLKJSTZdxCbSsOtwU2HpIAvQYfIrLvAYT7iL8teNyJy4i3QMJ9xEP4ha3ycoYxq6rkqSCAFvtIse1z2s1v+k10/2kpgaYbKocnVt+7LBtxfa6ncXvxoOD5FZd4DCfcRflpZnvJrBwdHkhwuHikGKwwDxxRowBmUEBlF9xtVXg3Zo0LgK5VSyjgGI3A9BpDy8xYighdg7BcVhjZFZ2NplNgqgknagpK4HzaMc5ckLGG1uQdI0W1DV3jUP49xtN5B+kfDYlZG5rEx6JDHY4eeQmyqdR5qNgp63kk32v20xw8+DxhliQOGKlnDRzwNZ7rrXnEXjbiO0UFEKjsk5NYOc4mSbC4eWQ4rEAvJEjsQJCANTC+wqvjWwA7tqS8lPJxHreJ96aDH5FZd4DCfcRflrxeROXD/AIDC/cRH+a09d7Ak9gv9lTq58wRJXKhWibENEFJcRWFiH1aSwLLq7N9u8hu+RWXeAwn3EX5aPkVl3gMJ9xF+WtkvKSNA+pJBoLBhZfKRBIRs3+RlN+HWAvfaspOUMYYDS53Zb9WwKyrER5V/LdRsN77UGg8icu8BhfuIvy178isu8BhPuIvy1uzrNWiOlFBIXWb33JdUjjFjszM1r8BY04oJjJspgw+PmXDwxwq2GhYrGioCeemFyFAubVSTyhFZmICqCzE9gAuSfqqH5WcrY8vxcsskU0g6LFtGhYC0027Oeqo34k02j5YYWSIFlns6AsvRMW4sy7rcQ2Yb/XQN4M1jYhbsrG1lZWU9YEqdx2gNa/8AlI4g13VHw55gC4kTpBKkA6cNjGGqPWoBtCespdxa+x2PCmQ5X4buxPseM/o0D6ivAa9oCkXIj5lF6ZPfPT2pbJExuHhWLo0LhS9m6QVuGkZgbcybbHvoKhhfjWmLBRqLLGgGx2UDdfJP1dlIY89xZmeEYOLWiRyH9pNtMhcLY8zxvG1eYzPsXG8KNhIrzO0aWxJ8pYnkN/1Ow0xtQPzg4+t1E627dUdYg3BPfvvWnCZVFG7OqAMbDgOqFFgq2HVG5Nu8nvrh6djvCQ+0n+jXJmefYuBA74OPSXij2xNzqllSNP8AB4anF/Negoujrq16V1f5rC/21spJ07HeEi9pP9Cjp2O8JF7Sf6FB5lSA4vHggEFoLg7/AOAtPDSTIMNOJcTLOiRmVoyqpIZNkjCm50Lvcd1OzQJeRnzHDf7S/wAq08ufmo9ZwP4/D1u5GfMcN/tL/Ks+VeAkmw5SIKXEuHlAY6QeZxMUpXVY2uIyL2PGgb1rmgVwA6hgDcXANj370o6djvCQ+0n+jXNlud4yaNZEwcWlr2viSD1WKn/B7waB8MKlraFtp020i2nfq27tzt56wkwERABjTq+T1V6u9+rttuAfqpHBnmLeWWIYOLVFo1ftJt1wSLfqfNXV07HeEi9pP9CgY5fgEhQRooCgAdlzYAXY9psOJrPDYOOO/NoiarFtKhb2Fhew32pEc7xfPCHocWsoZB+07aQwU78zxuwrp6djvCRe0n+hQN8R5Leg/wAqVcj1HQcGbbjDxWPpjW/8q1yYzHEEdEh3FvnJ7f8As12cncI0OFw8T21xxRo1jcalQA2PaNqBfy3/AHMPrmA/Gw1Q1Pct/wBzD65gPxsNUNAkm+kovVZ/fQU7pFmuHxAxUc8MSSAQyxMGkMZBaSJgR1Gv5B7q58yzzFwprfBxW1Im2JvvI6oP8HvYUD98JGWDFFLC1mKgnq+Tv5r7UHCIbXRdiWHVGxJuSO433pV07G+Eh9pP9GuXK88xc8McyYOLTIodb4kg2IuLjmaBti8oikN2Rb6lYkAAtpYMAxtuNQBt5q6pMKjJoZFKWtoIBW3dp4WpT07HeEi9pP8AQrmwGeYuUMUwcfVd4zfE26yNpa36nhcUFGotsOFJOVvkYf1vC+/WvenY7wkXtJ/oVyZhHjJzCrYeKNVnhlZhOXNo5AxAXmhcm3fQUqqBew47nznvP2UmH0ifVV981OqSj6RPqq++agdUj5KeTiPW8T7008qawMeMgMyph4pFeaWVWM5Q2kcsAV5o2O/fQUtc6YGIXtGguLGygXF72O3C9InzzFiZYOhxa2jeUftJtpRkU78zxvIP417j87xkQUtg4rM6Ri2JJ3kYKP8AB4XNA+bCoSxKLdhZjpHWHCx7xsPsrmjymJZOcCKCBYABbL1iSyi2zEnc9th3Vx9Ox3hIvaT/AEa5c0z3FwQyTSYOPRGjO1sTc2UXNhzIuaChfDqWDFVLLwYgEj0HsrZSTp2O8JF7Sf6NHTsd4SL2k/0aAjH/AKjL6rD76enSi2w4UjyqDENipJ5okjBhjiULIZCSryMSeotvLHfT2gn+RP7ib1zH/jZqoKn+RP7ib1zH/jZqoKAooooCilmJzO0jxjSBGiySSObKocsFHnJ0MSdrC3G9ZZbjZXI5yHQvNo2oOrgsw6yC25t39tBx4P6SxPq2F97iqx5RfOst9Yl/BYmssH9JYn1bC+9xVYcofnWW+sS/gsTQUFTvLtwMMtyB+04I7kDhjoCeNbYc5kaRwsQZVleIEEjZEuXJI0j9YDHa/n81LuWHJr+1MJEk0fNyLLFJpLAlVEgEq6l7TGW+u1BWg33Fe0qxGP5qWGBI7qQASNgijZRbtFlbhe1he1waIc5DGK66RJfckdU3YBdu06Gt6KBrQa4sRmSKjOvW02uBtxIHb6a9gxhaR4ypGkX1XBvuRbbgdr27iL2oOHkZ8xw3+0v8qdUl5GfMcN/tL/KvYc4ZwjoE0yOVjVn0s6gkGQD0AsF42te24oHNJeRvzOP0ye9emOXTu6BpI+bY36moNbfbddqXcjfmcXpk969BjlXz3G+jDf8Ag9PKmel8zPmUvHm44Xt36YpDb67WrrjzSc3Aw5a3NdYNoHXvzgAcAnRZbm1jrFtwQAxkmX+0UFxfo0gtcXvz0e1PalpuR8RzVMw0jUsJT/uXAWT06Cy39FMI87JaUGM6UeNA1x1uckMd/NYjcHfzWIJBzRXJHj1vIG6vNuEJPaSiuCLeZxWhs4QTJELkuLhrHT/e2JtYHqHYkE9l7GwcHLf9zD65gPxsNUNT3Lf9zD65gPxsNNc2x4gj1kE9ZEVR/eeRwkaX7Lsyi/Zeg7KRctPm3/ew34mKtsmYzAsqxpKy6NSpIAVLMbghuAAF77Xvw2rTyy+aj/ewv4mKgfGkfIb6Pwn+zH/4inZqS5O5i0WBy5VAJkRVN9R0qsLMXsoJPkgW/wCYUFaWtSHkfICk9iD+1Yk7EHjK1uFdeAxkshAkw5RClyxZTvcjRp47jfcdu9JOSPJiPK4MSUUEvLJKLdqXPMx3tsALDuFyaCvopRl+bu+jVFoDKzElh1QrEX09o4bg2N9rgXrfjs3jjTXe4uBYWG5PedvPQMKSj6RPqq++anVJB9In1VffNQO6KX4vMCsqxKBqKtIzNsqIpAue8ksABtwJvtvry7MJZGS8SmNlZudSRXXZiFtbc3UA/wDVbsoOef6Th9UxHv8AD1lyr/dw+s4X36VjN9JQ+qYj3+HrLlX+7h9Zwvv0oHVIOXrgZdjLkC8EoF9rnQdvTW2fOJBNJHHHrCNChsTe8li+9tK6EZX3O97caX8qslfMsvngki5qRr80GYNZkN431LwBtv5iaCoRwRcEEd43rKkkjrgosPBDHdRpjVRtpRQBqPfuV2Fz1ibGxrqwubI2u/V0sF3IN7oGBFuyx48NjYmgY0UvjzRTLzYBO+kN/wA3NiS1uNtJG/ftTAUE/wAif3E3rmP/ABs1UFT/ACJ/cTeuY/8AGzVQUBRRRQcWMyuKTVrW+pdD7kB036jgGzL1jsf8x76QR5/gxiHl6XBazIVBN76l4m9rjQR/+W3rKRciPmUXpk989BH5XyltnGKeTFQdEMMQRrWLWaQomrvUtJc/6KOWnKQPi8ubDYqDmlmYykjVzd4pFMl+4o7j/Vpr6bRagk5s8wAiMUeIhCkk2LMdyxYm/ENck333rqwXKnBpGinFxMVVVLA2uQACbdl6oqKBF8rsF4mL7a0x8osuW2maAafJtYWve9rDbiftqjooEE3KnAONLYiFlPENuNvMRWuLlHlyszLNArN5TCwLW4XIFz9dUdFBHclOVGEjweHR8RGrLGoZSbEHuIrf/bWWjcTxXGoqCzWUuCGKi9lvqN7W4mqqigj8Jyhw0eHdFxmHEx1srC+kO246p/u37P8A53pT+jXlSi4JRjMTCsuuSyDq6V1mwPeSbm/cRX0aig+W5PnivmOYDFYmBsIwi5uwK85xKDUD/cAIbvJHoqmxnKDBvNE4xUGlDc3LaiRewBGwHWN+/butVZRQI/lfgvExfbWublRl7iz4iFhsbNYi4NwbEd9UFF6Cfj5UYBSxXEQgsbsRYXPebDc0NyowBIbpEOocG7fttVBei9BEcreU2EkiiCToxGKwbkA3sqYuJnY7cAoJPmFNsTyny+RSr4iIg9l+0G4I7iCAQRuCKob0UEjis6wGkiPEwhjJFIzMzMWMbIdydydKBfRSP9JnKhXwq9CxMDSc9CWRhquokUgju0sFJ816+lXrw0EtjeVcHR3EeMh6RzZ0udwZAuxK9xPZ56Qfo5z6BcDhWxc8QxCIyqtyvNxkgBCOFyFUm/b6K+k0Cgl8DylwaPMTiobSOHABO1o0Ug/Wl/rrsPK/BeJi+2nlFAh+VmBvfpMV7Wvfe3dfuryblTgHBVsRCyniDuD9RFP6KBH8r8F4mL7aVDlPhOnGTpEejo6pqvtq51jpv323tVjRQTc/KLL3YM2Ij1AEBgzKbG11utiVNhtw2FcUWcYFZUZMXCsaadKA2sqxMgiHZo6wa3eKsaKD5liuU/8A61Ey4qDoYwz3a24uyaotX+YsqMD3aqy/SPyn1RYfoWKgLDERaww1WGsFZPQrAEjtBNfS6DQST51gOblVMVErSnU7XJ1vZVLNv2qirt2ADsroy7lNgo0CnFRHdjsdhqcsFHmF7D0VS0UCL5XYLxMf21rh5T4BL6cRCt9zaw379h5hVDRQK8szXC4h2MMkckiqNRWxYKxIF+2xIP2U0pLF9Iyeqw++mp1QT/In9xN65j/xs1UFT/In9xN65j/xs1UFAUUUUBSLkR8yi9Mnvnp7SLkR8yi9MnvnoHtFFFAUUUUBRRRQFFFFAUUUUBS/O8Q6RjQdN3RWe19CMwDPbzDtOwJBNwDTCignZ8zaFxp1yo5Wxa9gA6I2kgEtfWW37E22IrbDmmIYoBCg185a7vsIywDHqbarJb/Xw23eWotQJsrzppSwMRspCsVYHSSX8oNpI6gjba5/WcNq48FnZCE9Z2eVzvfTFFrfm9VhcXRBZeJLAbbVQ4fDKg0ooUdygAfYPR/AVsoJbF57O8ZCwOjstrA3aNtca2Nxa51OR5o7njs1XNTzeoxm5tota0jMeoi3swPC5YADfewvTS1e0Ehh80nVYy2pmSXEc7ta6ifRGnUBFrSqR5o7114rlHIokIg8kyBQSQTzesC9lNi5VdI42a52FUdqLUCPA5m8uJAsyIqS9UhusRIqqzXFh5LkDjZlPbWqfFO0kilpFbnlijRAOrHZSZWB8pT1t+AFgBqBvQ2r2gnG5QS6A4g265KksWVUjZ9wqnrdVRa/F7dm+1s8lJcJDwKKuokFi5jGqwW4X9YdzbyCfQ+ry1BM4nP5rSIIwrgEA2dgDzwi1EabW3L+jT/m26HzyXUQkN+to62pbHnhGC3V21As47lW5ten1q9oMIS2karBrb2uRfzEgbVnRRQFFFFAUUUUBRRRQFFFFAUUUUEHytzXGYfFytg8H0l+ixX66roAmmsdHlPueC91NsJygxZjQtlmJ1FVJtJg13IF7BsRcb9h3rsi+kZPVYffT06oEnJDCSRwNzqGN3nxM2glWKrNiZJFBKErfS4vYkU7oooCiiigKl8BkmOgQRxYzDiNSxUPhHZgGctYsMUASNXGwqooNBPdEzHxuF9jk+Lr3oWY+MwvscnxdaxgJCxDxa2aclpGIssIYmPmyGuLKqjQBuSxPEksUyOMBRql6shlH6x/KPEHfdf+XhQJM0fMYea/asK3OSpF80kFtV+t86N7W4eeu7oOY+MwvscnxdbOVHHCetRfyenlBIu+YjErB0rC9aJ5dfRJNtDounT0rt13vfsrt6HmPjcL7HJ8XWyf6Sj9Um9/DWjLciLjnJtSOZJ5Cq2Rv1pdVVnQ9YBGFh3gHiBQbOhZj4zC+xSfF0dBzHxmF9jk+LphhspRGjYNISic2AXYgjvYE7t5zvTCgn+g5j4zC+xyfF0dBzHxmF9jk+LqgooJ/oOY+MwvscnxdHQcx8ZhfY5Pi6oKKCf6DmPjML7HJ8XR0HMfGYX2OT4uqCign+g5j4zC+xyfF0dBzHxmF9jk+LqgooJ/oOY+MwvscnxdHQcx8ZhfY5Pi6oKKCf6DmPjML7HJ8XR0HMfGYX2OT4uqCign+g5j4zC+xyfF0dBzHxmF9jk+LqgooJ/oOY+MwvscnxdHQcx8ZhfY5Pi6oKKCf6DmPjML7HJ8XR0HMfGYX2OT4uqCign+g5j4zC+xyfF0dBzHxmF9jk+LqgooJ/oOY+MwvscnxdHQcx8ZhfY5Pi6oKKCf6DmPjML7HJ8XR0HMfGYX2OT4uqCign+g5j4zC+xyfF0dBzHxmF9jk+LqgooJ/oOY+MwvscnxdHQcx8ZhfY5Pi6oKKCf6DmPjML7HJ8XR0HMfGYX2OT4uqCigS5RlU6TSTYieOVmjSMCOEwhQjO2+qVySS/m4U6oooCiiigKKKKAooooCiiigi/0jxYwtgeiOq3xUavqQNpuDpl37BZtu24qzAr21FBFYmHGf25FZ16L0Z2PVW/lqGi1ed+ba/dqFWootRQFFFFAUUUUBRRRQFFFFAUUUUBRRRQFFFFAUUUUBRRRQFFFFAUUUUBRRRQFFFFAUUUUBRRRQFFFFAUUUUBRRRQFFFF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WFhQXGBcWFhUYGRcXHxgXFxUYGxcVGhgYHCggGholHBUYIjEiJSksLi4xFx8zODMsNygtLisBCgoKBQUFDgUFDisZExkrKysrKysrKysrKysrKysrKysrKysrKysrKysrKysrKysrKysrKysrKysrKysrKysrK//AABEIAIwBaQMBIgACEQEDEQH/xAAbAAADAAMBAQAAAAAAAAAAAAAABQYCAwQBB//EAEsQAAIBAgQBBwcIBwYFBQEAAAECAwARBAUSITEGExQiQVFUMmFxdJSz1BY0NYGRk7TSByMkM6Gx0xVCQ1Jyc0RigoOyJYTBwtFj/8QAFAEBAAAAAAAAAAAAAAAAAAAAAP/EABQRAQAAAAAAAAAAAAAAAAAAAAD/2gAMAwEAAhEDEQA/APuFacXiAiljaw7yB2959NbqxeMEWIBHcRfhQLsFnKuqMUdC6s4U6SdKqpN9JIBsw29NdWGxqOoYGwPY1gRY2IIvsfNXJnSRRQvM0eoQxSkKCVGnTdlsNt7d1dOFwsehSEFj19xqN36xJJ3JuaDDEZoiCQkN+rNmspNuprJ9Gnt+rjWePx4iQOQSCyKLW4yOFXj52H21jiMqifVqB67KzWd1uVACnqsLbAcO4VtxmDWRdDA6duBI4ecGg44s9jZC4D2Co9rXJR3ZUYWNiDpJ9BFd8c6kCxG4BG47eHA70rEcK4lYBHYmDUCrEAJDIoRAoO1jJcEeemUOCjUKFRQFAVbAbBRYAegCg5zm8dgetYuY76TswkEdj/1kD+PAE131xDKYrqdJurtIOu/lObsSNVjc9h23PfXbQFFFFAuzXNRCVGkszGwUMgPAn+8w2sp34CxrZ/aSWN9XVkWI7cHfRp+r9Yu/nrpkhViCygkcLgG3ov6KV5gsSSQxlGPSJiSdTbSRxNIGO/8A/ECw24UDHEYtEVmZhZQWbtsFFzsKMFi1lRZEN0YXUixBHeCNiPOONEmERgbou/HaxN/ON6zghVBZRYXJ9JYkknvJJJv56Dhx+brFIqMrEsAQRYi7SxxgHe/GQH0K3dW+LMUYoBfrl1Fx2xkhge7yT9lE+XxvIsjLdk8m5Ngd9wOF7Md/P5hbjyhYpAWCEc1NOi3Zj1g7K7cdwxubHvoOzHZnFChkdwEW1zcWFzYXN7AXPE10xyBgCOBAI9BrU+CjItpA3B26puOButj2n7a2RRBQFUAKoAAHYALAD7KDOiiigDSps5HOvGEZtAuSpQ8ddhbVcm8bbdm17b2a1pbCodXVHWBDG1iQeIJG9BjhcWrqrbrqFwG2Pm2r3D4tXLhbnQwVtja5UNse0WYbjz91cmDmR5ZY+bF4ebXUQDfUgYW7Ra9q6sNgY42dkUKZCGe3aQoUG3AbADbuoOik3yhS7Dm5Dp130hW2RwhNgb7tqA/0N5ruaR5vFDhcPicQYy2hDM4uSzczqkVbk8Ab2HDegcCde+xtextcbdorDB4pZV1pe12G4I3Vip2PnU1kcMhuSiknjcDe/G9Y4PBpEumNdK3ZrC/FmLMd+8kn66DfRRRQFYTyBVLHgBfiB/EkAfXWdeOoIIIBB2IO9x3UCrDZ4rKGKOoZwinqtclgoPVJ2JO197b8L13YjGIguTfdRYWJuzBVFvOzAfXWE+XxMBdBYbgDYXDBtwNj1lU79wrlyaWLFYaGcRhVmjjlC7XGoK69Zbbg2Nx2igYYacOquvBhcVqzPGCGJ5WBIRSxAtew42vW+GIIoVRZQLAeascTAHUq17HjYkdveKDjw+co7BbMCWdQSNiYywfcHsKML+jvF9uMzKOMAsb3va2/kozt9iox+quCSCCKbCxCIdbnObNzZNEbXNjxYiRxfj1j30xny6JxZkW252FuKlTwtxVmHoJoOlWBFxwNe14BXtAUUUUBRRRQFFFFAp5XfMcX/sTe7NMMF+7T/Sv/AIikP6RsW8WW4t44xIRE4ZdWmyMLOwNj5IJa3mNMeTWIkkwsDypzbtGrGO+rTcCwJsN7WvQM6KKKBHL9JR+qTe/hp5UTis0nGexQCAGM4WQ89rNghdSTbT5QeMLa/wDfBq2FAUUXooCiiigKR5786y//AH5fwc9PKiOWeaTx5hlcccAkV5ZOvrK6TzLo4I0nYJIX8+gjz0FvRRRQFJeSvkT+tYn3zU4e9trX7PT2VG/oyzWadMUZYBCExUy+Xqu5kYyDyRspIF+3fhQWlFFANAUUUUBRRRQJco+d47/VB7gU6qK5L5rO+aZlC8ARIzETJrJuebURADSPKQFjvta29WtAUh5ffRmP9Vn901Pqlv0o4iRMqxhjQOTC6sL2sjqVZxsb6QdVvMaCporhyTFSS4eKSWMRSOgZo9WrRqF9N7C5AIvXdQFFFFAUUUUHj8D6DSLkD9GYD1XD+6WmWcTvHBK8SCSRUZljJ06yBfTextf0VP8A6K8VJJleEMkfN2iREF76kjUKsh2FtWkm3cRQVlFFFAkzb57gf/ce6FO6ieVmazxZnlsccAkSQyqHLlbEp+suNJ8lBqHfuNuNWwoCii9FAUUUUBRRRQFRXJPkpgZcLHJJg8M7sZCzvDGzMedfcsVuTVrSLkR8yi9MnvnoMW5E5cf+Awn3EQ/kte/IrLvAYT7iL8tM81xoghkmYErGjOQOJCi9h9lLXzZ4n0yaXIVC6Rq2pWlkCRWZjpZCQ4vxuOzeg8+RWXeAwn3EX5aPkVl3gMJ9xF+Wto5Rx7ApICTa1l4iVYmGzdkjhfOQbXrKDlDG7ogV+uFKtYWIfnNJ2N9xEx4bWoOf5E5de/QML9xH/LTXvyKy7wGE+4i/LXVj8wZJYkUKQ7BeO97F2BseqebVmHG9gPPTMUE5yXy+KDEY6OGJIkDwkJGqoLmBbmyi1PsXiVjQu5sosO/ckBQANySSAB56gc75bxZfisZzkM8heTDgFI20C8SjrSWsPQLk9gqhxHKnCOpV1xBXbY4PGdhBB/c8QQD9VA3XMk3vdSLEqVIIu5QbW3uwIFr32pJy3ZJsCODxyT4IEEXDI+NgBBB4ggkEHvNMsLh4p4xLE7hJYwFZSV6hOoEXFw25vffc0v5YQBMEiDguIwCi/cMdhxQb/kVl3gMJ9xF+WvDyJy7b9gwv3Mf5d6f1wZli2Voo0A1yMRqbcKqqWY2BBJ2AAv234A0HB8isu8BhPuIvy0fIrLvAYT7iL8teRcoVUEveQWZw8a2HNq4TcO19V+wDvtW88oYwdJVwblTsCAwlSMi4NvKcb8Nm7jQafkVl3gMJ9xF+WvF5E5cP+Awv3ER/+td2WZuk5YKrKVAJDAcGeRQRYntib+HfWGVY95XcMoCC2kg3udTgi9yG2UG42ubbkGwcU/IvLtLfsOE4H/Ai7v8ATXRyNW2AwdvDw+7WmmKayMf+U+fsNfPOSX6RMOq4XCGLEgrhUYyGCUg6VRbIiIzsN/KsF4bm9BfYrHqjKp1FmBICgsdKlQzG3YCy/bWzC4pZBdGDDvHnAI/gQfrpC/KLByPGG50MzCNGfD4qIapGUKmt4go1Np2J3Nqc5dl6QqVjFgTqPDjYC+23YPTxNzQI85ymDEZhCuIhjmUYadgsiK4B56AXAYGxsTXT8isu8BhPuIvy1nN9JReqz++gp3QIByJy7wGF+4i/LXvyKy7wGE+4i/LRjs3e84QoghKRgurtqmkRWReqbhP1iC4ubk8Lb5tyjRQxZJLKJSTZdxCbSsOtwU2HpIAvQYfIrLvAYT7iL8teNyJy4i3QMJ9xEP4ha3ycoYxq6rkqSCAFvtIse1z2s1v+k10/2kpgaYbKocnVt+7LBtxfa6ncXvxoOD5FZd4DCfcRflpZnvJrBwdHkhwuHikGKwwDxxRowBmUEBlF9xtVXg3Zo0LgK5VSyjgGI3A9BpDy8xYighdg7BcVhjZFZ2NplNgqgknagpK4HzaMc5ckLGG1uQdI0W1DV3jUP49xtN5B+kfDYlZG5rEx6JDHY4eeQmyqdR5qNgp63kk32v20xw8+DxhliQOGKlnDRzwNZ7rrXnEXjbiO0UFEKjsk5NYOc4mSbC4eWQ4rEAvJEjsQJCANTC+wqvjWwA7tqS8lPJxHreJ96aDH5FZd4DCfcRflrxeROXD/AIDC/cRH+a09d7Ak9gv9lTq58wRJXKhWibENEFJcRWFiH1aSwLLq7N9u8hu+RWXeAwn3EX5aPkVl3gMJ9xF+WtkvKSNA+pJBoLBhZfKRBIRs3+RlN+HWAvfaspOUMYYDS53Zb9WwKyrER5V/LdRsN77UGg8icu8BhfuIvy178isu8BhPuIvy1uzrNWiOlFBIXWb33JdUjjFjszM1r8BY04oJjJspgw+PmXDwxwq2GhYrGioCeemFyFAubVSTyhFZmICqCzE9gAuSfqqH5WcrY8vxcsskU0g6LFtGhYC0027Oeqo34k02j5YYWSIFlns6AsvRMW4sy7rcQ2Yb/XQN4M1jYhbsrG1lZWU9YEqdx2gNa/8AlI4g13VHw55gC4kTpBKkA6cNjGGqPWoBtCespdxa+x2PCmQ5X4buxPseM/o0D6ivAa9oCkXIj5lF6ZPfPT2pbJExuHhWLo0LhS9m6QVuGkZgbcybbHvoKhhfjWmLBRqLLGgGx2UDdfJP1dlIY89xZmeEYOLWiRyH9pNtMhcLY8zxvG1eYzPsXG8KNhIrzO0aWxJ8pYnkN/1Ow0xtQPzg4+t1E627dUdYg3BPfvvWnCZVFG7OqAMbDgOqFFgq2HVG5Nu8nvrh6djvCQ+0n+jXJmefYuBA74OPSXij2xNzqllSNP8AB4anF/Negoujrq16V1f5rC/21spJ07HeEi9pP9Cjp2O8JF7Sf6FB5lSA4vHggEFoLg7/AOAtPDSTIMNOJcTLOiRmVoyqpIZNkjCm50Lvcd1OzQJeRnzHDf7S/wAq08ufmo9ZwP4/D1u5GfMcN/tL/Ks+VeAkmw5SIKXEuHlAY6QeZxMUpXVY2uIyL2PGgb1rmgVwA6hgDcXANj370o6djvCQ+0n+jXNlud4yaNZEwcWlr2viSD1WKn/B7waB8MKlraFtp020i2nfq27tzt56wkwERABjTq+T1V6u9+rttuAfqpHBnmLeWWIYOLVFo1ftJt1wSLfqfNXV07HeEi9pP9CgY5fgEhQRooCgAdlzYAXY9psOJrPDYOOO/NoiarFtKhb2Fhew32pEc7xfPCHocWsoZB+07aQwU78zxuwrp6djvCRe0n+hQN8R5Leg/wAqVcj1HQcGbbjDxWPpjW/8q1yYzHEEdEh3FvnJ7f8As12cncI0OFw8T21xxRo1jcalQA2PaNqBfy3/AHMPrmA/Gw1Q1Pct/wBzD65gPxsNUNAkm+kovVZ/fQU7pFmuHxAxUc8MSSAQyxMGkMZBaSJgR1Gv5B7q58yzzFwprfBxW1Im2JvvI6oP8HvYUD98JGWDFFLC1mKgnq+Tv5r7UHCIbXRdiWHVGxJuSO433pV07G+Eh9pP9GuXK88xc8McyYOLTIodb4kg2IuLjmaBti8oikN2Rb6lYkAAtpYMAxtuNQBt5q6pMKjJoZFKWtoIBW3dp4WpT07HeEi9pP8AQrmwGeYuUMUwcfVd4zfE26yNpa36nhcUFGotsOFJOVvkYf1vC+/WvenY7wkXtJ/oVyZhHjJzCrYeKNVnhlZhOXNo5AxAXmhcm3fQUqqBew47nznvP2UmH0ifVV981OqSj6RPqq++agdUj5KeTiPW8T7008qawMeMgMyph4pFeaWVWM5Q2kcsAV5o2O/fQUtc6YGIXtGguLGygXF72O3C9InzzFiZYOhxa2jeUftJtpRkU78zxvIP417j87xkQUtg4rM6Ri2JJ3kYKP8AB4XNA+bCoSxKLdhZjpHWHCx7xsPsrmjymJZOcCKCBYABbL1iSyi2zEnc9th3Vx9Ox3hIvaT/AEa5c0z3FwQyTSYOPRGjO1sTc2UXNhzIuaChfDqWDFVLLwYgEj0HsrZSTp2O8JF7Sf6NHTsd4SL2k/0aAjH/AKjL6rD76enSi2w4UjyqDENipJ5okjBhjiULIZCSryMSeotvLHfT2gn+RP7ib1zH/jZqoKn+RP7ib1zH/jZqoKAooooCilmJzO0jxjSBGiySSObKocsFHnJ0MSdrC3G9ZZbjZXI5yHQvNo2oOrgsw6yC25t39tBx4P6SxPq2F97iqx5RfOst9Yl/BYmssH9JYn1bC+9xVYcofnWW+sS/gsTQUFTvLtwMMtyB+04I7kDhjoCeNbYc5kaRwsQZVleIEEjZEuXJI0j9YDHa/n81LuWHJr+1MJEk0fNyLLFJpLAlVEgEq6l7TGW+u1BWg33Fe0qxGP5qWGBI7qQASNgijZRbtFlbhe1he1waIc5DGK66RJfckdU3YBdu06Gt6KBrQa4sRmSKjOvW02uBtxIHb6a9gxhaR4ypGkX1XBvuRbbgdr27iL2oOHkZ8xw3+0v8qdUl5GfMcN/tL/KvYc4ZwjoE0yOVjVn0s6gkGQD0AsF42te24oHNJeRvzOP0ye9emOXTu6BpI+bY36moNbfbddqXcjfmcXpk969BjlXz3G+jDf8Ag9PKmel8zPmUvHm44Xt36YpDb67WrrjzSc3Aw5a3NdYNoHXvzgAcAnRZbm1jrFtwQAxkmX+0UFxfo0gtcXvz0e1PalpuR8RzVMw0jUsJT/uXAWT06Cy39FMI87JaUGM6UeNA1x1uckMd/NYjcHfzWIJBzRXJHj1vIG6vNuEJPaSiuCLeZxWhs4QTJELkuLhrHT/e2JtYHqHYkE9l7GwcHLf9zD65gPxsNUNT3Lf9zD65gPxsNNc2x4gj1kE9ZEVR/eeRwkaX7Lsyi/Zeg7KRctPm3/ew34mKtsmYzAsqxpKy6NSpIAVLMbghuAAF77Xvw2rTyy+aj/ewv4mKgfGkfIb6Pwn+zH/4inZqS5O5i0WBy5VAJkRVN9R0qsLMXsoJPkgW/wCYUFaWtSHkfICk9iD+1Yk7EHjK1uFdeAxkshAkw5RClyxZTvcjRp47jfcdu9JOSPJiPK4MSUUEvLJKLdqXPMx3tsALDuFyaCvopRl+bu+jVFoDKzElh1QrEX09o4bg2N9rgXrfjs3jjTXe4uBYWG5PedvPQMKSj6RPqq++anVJB9In1VffNQO6KX4vMCsqxKBqKtIzNsqIpAue8ksABtwJvtvry7MJZGS8SmNlZudSRXXZiFtbc3UA/wDVbsoOef6Th9UxHv8AD1lyr/dw+s4X36VjN9JQ+qYj3+HrLlX+7h9Zwvv0oHVIOXrgZdjLkC8EoF9rnQdvTW2fOJBNJHHHrCNChsTe8li+9tK6EZX3O97caX8qslfMsvngki5qRr80GYNZkN431LwBtv5iaCoRwRcEEd43rKkkjrgosPBDHdRpjVRtpRQBqPfuV2Fz1ibGxrqwubI2u/V0sF3IN7oGBFuyx48NjYmgY0UvjzRTLzYBO+kN/wA3NiS1uNtJG/ftTAUE/wAif3E3rmP/ABs1UFT/ACJ/cTeuY/8AGzVQUBRRRQcWMyuKTVrW+pdD7kB036jgGzL1jsf8x76QR5/gxiHl6XBazIVBN76l4m9rjQR/+W3rKRciPmUXpk989BH5XyltnGKeTFQdEMMQRrWLWaQomrvUtJc/6KOWnKQPi8ubDYqDmlmYykjVzd4pFMl+4o7j/Vpr6bRagk5s8wAiMUeIhCkk2LMdyxYm/ENck333rqwXKnBpGinFxMVVVLA2uQACbdl6oqKBF8rsF4mL7a0x8osuW2maAafJtYWve9rDbiftqjooEE3KnAONLYiFlPENuNvMRWuLlHlyszLNArN5TCwLW4XIFz9dUdFBHclOVGEjweHR8RGrLGoZSbEHuIrf/bWWjcTxXGoqCzWUuCGKi9lvqN7W4mqqigj8Jyhw0eHdFxmHEx1srC+kO246p/u37P8A53pT+jXlSi4JRjMTCsuuSyDq6V1mwPeSbm/cRX0aig+W5PnivmOYDFYmBsIwi5uwK85xKDUD/cAIbvJHoqmxnKDBvNE4xUGlDc3LaiRewBGwHWN+/butVZRQI/lfgvExfbWublRl7iz4iFhsbNYi4NwbEd9UFF6Cfj5UYBSxXEQgsbsRYXPebDc0NyowBIbpEOocG7fttVBei9BEcreU2EkiiCToxGKwbkA3sqYuJnY7cAoJPmFNsTyny+RSr4iIg9l+0G4I7iCAQRuCKob0UEjis6wGkiPEwhjJFIzMzMWMbIdydydKBfRSP9JnKhXwq9CxMDSc9CWRhquokUgju0sFJ816+lXrw0EtjeVcHR3EeMh6RzZ0udwZAuxK9xPZ56Qfo5z6BcDhWxc8QxCIyqtyvNxkgBCOFyFUm/b6K+k0Cgl8DylwaPMTiobSOHABO1o0Ug/Wl/rrsPK/BeJi+2nlFAh+VmBvfpMV7Wvfe3dfuryblTgHBVsRCyniDuD9RFP6KBH8r8F4mL7aVDlPhOnGTpEejo6pqvtq51jpv323tVjRQTc/KLL3YM2Ij1AEBgzKbG11utiVNhtw2FcUWcYFZUZMXCsaadKA2sqxMgiHZo6wa3eKsaKD5liuU/8A61Ey4qDoYwz3a24uyaotX+YsqMD3aqy/SPyn1RYfoWKgLDERaww1WGsFZPQrAEjtBNfS6DQST51gOblVMVErSnU7XJ1vZVLNv2qirt2ADsroy7lNgo0CnFRHdjsdhqcsFHmF7D0VS0UCL5XYLxMf21rh5T4BL6cRCt9zaw379h5hVDRQK8szXC4h2MMkckiqNRWxYKxIF+2xIP2U0pLF9Iyeqw++mp1QT/In9xN65j/xs1UFT/In9xN65j/xs1UFAUUUUBSLkR8yi9Mnvnp7SLkR8yi9MnvnoHtFFFAUUUUBRRRQFFFFAUUUUBS/O8Q6RjQdN3RWe19CMwDPbzDtOwJBNwDTCignZ8zaFxp1yo5Wxa9gA6I2kgEtfWW37E22IrbDmmIYoBCg185a7vsIywDHqbarJb/Xw23eWotQJsrzppSwMRspCsVYHSSX8oNpI6gjba5/WcNq48FnZCE9Z2eVzvfTFFrfm9VhcXRBZeJLAbbVQ4fDKg0ooUdygAfYPR/AVsoJbF57O8ZCwOjstrA3aNtca2Nxa51OR5o7njs1XNTzeoxm5tota0jMeoi3swPC5YADfewvTS1e0Ehh80nVYy2pmSXEc7ta6ifRGnUBFrSqR5o7114rlHIokIg8kyBQSQTzesC9lNi5VdI42a52FUdqLUCPA5m8uJAsyIqS9UhusRIqqzXFh5LkDjZlPbWqfFO0kilpFbnlijRAOrHZSZWB8pT1t+AFgBqBvQ2r2gnG5QS6A4g265KksWVUjZ9wqnrdVRa/F7dm+1s8lJcJDwKKuokFi5jGqwW4X9YdzbyCfQ+ry1BM4nP5rSIIwrgEA2dgDzwi1EabW3L+jT/m26HzyXUQkN+to62pbHnhGC3V21As47lW5ten1q9oMIS2karBrb2uRfzEgbVnRRQFFFFAUUUUBRRRQFFFFAUUUUEHytzXGYfFytg8H0l+ixX66roAmmsdHlPueC91NsJygxZjQtlmJ1FVJtJg13IF7BsRcb9h3rsi+kZPVYffT06oEnJDCSRwNzqGN3nxM2glWKrNiZJFBKErfS4vYkU7oooCiiigKl8BkmOgQRxYzDiNSxUPhHZgGctYsMUASNXGwqooNBPdEzHxuF9jk+Lr3oWY+MwvscnxdaxgJCxDxa2aclpGIssIYmPmyGuLKqjQBuSxPEksUyOMBRql6shlH6x/KPEHfdf+XhQJM0fMYea/asK3OSpF80kFtV+t86N7W4eeu7oOY+MwvscnxdbOVHHCetRfyenlBIu+YjErB0rC9aJ5dfRJNtDounT0rt13vfsrt6HmPjcL7HJ8XWyf6Sj9Um9/DWjLciLjnJtSOZJ5Cq2Rv1pdVVnQ9YBGFh3gHiBQbOhZj4zC+xSfF0dBzHxmF9jk+LphhspRGjYNISic2AXYgjvYE7t5zvTCgn+g5j4zC+xyfF0dBzHxmF9jk+LqgooJ/oOY+MwvscnxdHQcx8ZhfY5Pi6oKKCf6DmPjML7HJ8XR0HMfGYX2OT4uqCign+g5j4zC+xyfF0dBzHxmF9jk+LqgooJ/oOY+MwvscnxdHQcx8ZhfY5Pi6oKKCf6DmPjML7HJ8XR0HMfGYX2OT4uqCign+g5j4zC+xyfF0dBzHxmF9jk+LqgooJ/oOY+MwvscnxdHQcx8ZhfY5Pi6oKKCf6DmPjML7HJ8XR0HMfGYX2OT4uqCign+g5j4zC+xyfF0dBzHxmF9jk+LqgooJ/oOY+MwvscnxdHQcx8ZhfY5Pi6oKKCf6DmPjML7HJ8XR0HMfGYX2OT4uqCign+g5j4zC+xyfF0dBzHxmF9jk+LqgooJ/oOY+MwvscnxdHQcx8ZhfY5Pi6oKKCf6DmPjML7HJ8XR0HMfGYX2OT4uqCigS5RlU6TSTYieOVmjSMCOEwhQjO2+qVySS/m4U6oooCiiigKKKKAooooCiiigi/0jxYwtgeiOq3xUavqQNpuDpl37BZtu24qzAr21FBFYmHGf25FZ16L0Z2PVW/lqGi1ed+ba/dqFWootRQFFFFAUUUUBRRRQFFFFAUUUUBRRRQFFFFAUUUUBRRRQFFFFAUUUUBRRRQFFFFAUUUUBRRRQFFFFAUUUUBRRRQFFFF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xQWFhQXGBcWFhUYGRcXHxgXFxUYGxcVGhgYHCggGholHBUYIjEiJSksLi4xFx8zODMsNygtLisBCgoKBQUFDgUFDisZExkrKysrKysrKysrKysrKysrKysrKysrKysrKysrKysrKysrKysrKysrKysrKysrKysrK//AABEIAIwBaQMBIgACEQEDEQH/xAAbAAADAAMBAQAAAAAAAAAAAAAABQYCAwQBB//EAEsQAAIBAgQBBwcIBwYFBQEAAAECAwARBAUSITEGExQiQVFUMmFxdJSz1BY0NYGRk7TSByMkM6Gx0xVCQ1Jyc0RigoOyJYTBwtFj/8QAFAEBAAAAAAAAAAAAAAAAAAAAAP/EABQRAQAAAAAAAAAAAAAAAAAAAAD/2gAMAwEAAhEDEQA/APuFacXiAiljaw7yB2959NbqxeMEWIBHcRfhQLsFnKuqMUdC6s4U6SdKqpN9JIBsw29NdWGxqOoYGwPY1gRY2IIvsfNXJnSRRQvM0eoQxSkKCVGnTdlsNt7d1dOFwsehSEFj19xqN36xJJ3JuaDDEZoiCQkN+rNmspNuprJ9Gnt+rjWePx4iQOQSCyKLW4yOFXj52H21jiMqifVqB67KzWd1uVACnqsLbAcO4VtxmDWRdDA6duBI4ecGg44s9jZC4D2Co9rXJR3ZUYWNiDpJ9BFd8c6kCxG4BG47eHA70rEcK4lYBHYmDUCrEAJDIoRAoO1jJcEeemUOCjUKFRQFAVbAbBRYAegCg5zm8dgetYuY76TswkEdj/1kD+PAE131xDKYrqdJurtIOu/lObsSNVjc9h23PfXbQFFFFAuzXNRCVGkszGwUMgPAn+8w2sp34CxrZ/aSWN9XVkWI7cHfRp+r9Yu/nrpkhViCygkcLgG3ov6KV5gsSSQxlGPSJiSdTbSRxNIGO/8A/ECw24UDHEYtEVmZhZQWbtsFFzsKMFi1lRZEN0YXUixBHeCNiPOONEmERgbou/HaxN/ON6zghVBZRYXJ9JYkknvJJJv56Dhx+brFIqMrEsAQRYi7SxxgHe/GQH0K3dW+LMUYoBfrl1Fx2xkhge7yT9lE+XxvIsjLdk8m5Ngd9wOF7Md/P5hbjyhYpAWCEc1NOi3Zj1g7K7cdwxubHvoOzHZnFChkdwEW1zcWFzYXN7AXPE10xyBgCOBAI9BrU+CjItpA3B26puOButj2n7a2RRBQFUAKoAAHYALAD7KDOiiigDSps5HOvGEZtAuSpQ8ddhbVcm8bbdm17b2a1pbCodXVHWBDG1iQeIJG9BjhcWrqrbrqFwG2Pm2r3D4tXLhbnQwVtja5UNse0WYbjz91cmDmR5ZY+bF4ebXUQDfUgYW7Ra9q6sNgY42dkUKZCGe3aQoUG3AbADbuoOik3yhS7Dm5Dp130hW2RwhNgb7tqA/0N5ruaR5vFDhcPicQYy2hDM4uSzczqkVbk8Ab2HDegcCde+xtextcbdorDB4pZV1pe12G4I3Vip2PnU1kcMhuSiknjcDe/G9Y4PBpEumNdK3ZrC/FmLMd+8kn66DfRRRQFYTyBVLHgBfiB/EkAfXWdeOoIIIBB2IO9x3UCrDZ4rKGKOoZwinqtclgoPVJ2JO197b8L13YjGIguTfdRYWJuzBVFvOzAfXWE+XxMBdBYbgDYXDBtwNj1lU79wrlyaWLFYaGcRhVmjjlC7XGoK69Zbbg2Nx2igYYacOquvBhcVqzPGCGJ5WBIRSxAtew42vW+GIIoVRZQLAeascTAHUq17HjYkdveKDjw+co7BbMCWdQSNiYywfcHsKML+jvF9uMzKOMAsb3va2/kozt9iox+quCSCCKbCxCIdbnObNzZNEbXNjxYiRxfj1j30xny6JxZkW252FuKlTwtxVmHoJoOlWBFxwNe14BXtAUUUUBRRRQFFFFAp5XfMcX/sTe7NMMF+7T/Sv/AIikP6RsW8WW4t44xIRE4ZdWmyMLOwNj5IJa3mNMeTWIkkwsDypzbtGrGO+rTcCwJsN7WvQM6KKKBHL9JR+qTe/hp5UTis0nGexQCAGM4WQ89rNghdSTbT5QeMLa/wDfBq2FAUUXooCiiigKR5786y//AH5fwc9PKiOWeaTx5hlcccAkV5ZOvrK6TzLo4I0nYJIX8+gjz0FvRRRQFJeSvkT+tYn3zU4e9trX7PT2VG/oyzWadMUZYBCExUy+Xqu5kYyDyRspIF+3fhQWlFFANAUUUUBRRRQJco+d47/VB7gU6qK5L5rO+aZlC8ARIzETJrJuebURADSPKQFjvta29WtAUh5ffRmP9Vn901Pqlv0o4iRMqxhjQOTC6sL2sjqVZxsb6QdVvMaCporhyTFSS4eKSWMRSOgZo9WrRqF9N7C5AIvXdQFFFFAUUUUHj8D6DSLkD9GYD1XD+6WmWcTvHBK8SCSRUZljJ06yBfTextf0VP8A6K8VJJleEMkfN2iREF76kjUKsh2FtWkm3cRQVlFFFAkzb57gf/ce6FO6ieVmazxZnlsccAkSQyqHLlbEp+suNJ8lBqHfuNuNWwoCii9FAUUUUBRRRQFRXJPkpgZcLHJJg8M7sZCzvDGzMedfcsVuTVrSLkR8yi9MnvnoMW5E5cf+Awn3EQ/kte/IrLvAYT7iL8tM81xoghkmYErGjOQOJCi9h9lLXzZ4n0yaXIVC6Rq2pWlkCRWZjpZCQ4vxuOzeg8+RWXeAwn3EX5aPkVl3gMJ9xF+Wto5Rx7ApICTa1l4iVYmGzdkjhfOQbXrKDlDG7ogV+uFKtYWIfnNJ2N9xEx4bWoOf5E5de/QML9xH/LTXvyKy7wGE+4i/LXVj8wZJYkUKQ7BeO97F2BseqebVmHG9gPPTMUE5yXy+KDEY6OGJIkDwkJGqoLmBbmyi1PsXiVjQu5sosO/ckBQANySSAB56gc75bxZfisZzkM8heTDgFI20C8SjrSWsPQLk9gqhxHKnCOpV1xBXbY4PGdhBB/c8QQD9VA3XMk3vdSLEqVIIu5QbW3uwIFr32pJy3ZJsCODxyT4IEEXDI+NgBBB4ggkEHvNMsLh4p4xLE7hJYwFZSV6hOoEXFw25vffc0v5YQBMEiDguIwCi/cMdhxQb/kVl3gMJ9xF+WvDyJy7b9gwv3Mf5d6f1wZli2Voo0A1yMRqbcKqqWY2BBJ2AAv234A0HB8isu8BhPuIvy0fIrLvAYT7iL8teRcoVUEveQWZw8a2HNq4TcO19V+wDvtW88oYwdJVwblTsCAwlSMi4NvKcb8Nm7jQafkVl3gMJ9xF+WvF5E5cP+Awv3ER/+td2WZuk5YKrKVAJDAcGeRQRYntib+HfWGVY95XcMoCC2kg3udTgi9yG2UG42ubbkGwcU/IvLtLfsOE4H/Ai7v8ATXRyNW2AwdvDw+7WmmKayMf+U+fsNfPOSX6RMOq4XCGLEgrhUYyGCUg6VRbIiIzsN/KsF4bm9BfYrHqjKp1FmBICgsdKlQzG3YCy/bWzC4pZBdGDDvHnAI/gQfrpC/KLByPGG50MzCNGfD4qIapGUKmt4go1Np2J3Nqc5dl6QqVjFgTqPDjYC+23YPTxNzQI85ymDEZhCuIhjmUYadgsiK4B56AXAYGxsTXT8isu8BhPuIvy1nN9JReqz++gp3QIByJy7wGF+4i/LXvyKy7wGE+4i/LRjs3e84QoghKRgurtqmkRWReqbhP1iC4ubk8Lb5tyjRQxZJLKJSTZdxCbSsOtwU2HpIAvQYfIrLvAYT7iL8teNyJy4i3QMJ9xEP4ha3ycoYxq6rkqSCAFvtIse1z2s1v+k10/2kpgaYbKocnVt+7LBtxfa6ncXvxoOD5FZd4DCfcRflpZnvJrBwdHkhwuHikGKwwDxxRowBmUEBlF9xtVXg3Zo0LgK5VSyjgGI3A9BpDy8xYighdg7BcVhjZFZ2NplNgqgknagpK4HzaMc5ckLGG1uQdI0W1DV3jUP49xtN5B+kfDYlZG5rEx6JDHY4eeQmyqdR5qNgp63kk32v20xw8+DxhliQOGKlnDRzwNZ7rrXnEXjbiO0UFEKjsk5NYOc4mSbC4eWQ4rEAvJEjsQJCANTC+wqvjWwA7tqS8lPJxHreJ96aDH5FZd4DCfcRflrxeROXD/AIDC/cRH+a09d7Ak9gv9lTq58wRJXKhWibENEFJcRWFiH1aSwLLq7N9u8hu+RWXeAwn3EX5aPkVl3gMJ9xF+WtkvKSNA+pJBoLBhZfKRBIRs3+RlN+HWAvfaspOUMYYDS53Zb9WwKyrER5V/LdRsN77UGg8icu8BhfuIvy178isu8BhPuIvy1uzrNWiOlFBIXWb33JdUjjFjszM1r8BY04oJjJspgw+PmXDwxwq2GhYrGioCeemFyFAubVSTyhFZmICqCzE9gAuSfqqH5WcrY8vxcsskU0g6LFtGhYC0027Oeqo34k02j5YYWSIFlns6AsvRMW4sy7rcQ2Yb/XQN4M1jYhbsrG1lZWU9YEqdx2gNa/8AlI4g13VHw55gC4kTpBKkA6cNjGGqPWoBtCespdxa+x2PCmQ5X4buxPseM/o0D6ivAa9oCkXIj5lF6ZPfPT2pbJExuHhWLo0LhS9m6QVuGkZgbcybbHvoKhhfjWmLBRqLLGgGx2UDdfJP1dlIY89xZmeEYOLWiRyH9pNtMhcLY8zxvG1eYzPsXG8KNhIrzO0aWxJ8pYnkN/1Ow0xtQPzg4+t1E627dUdYg3BPfvvWnCZVFG7OqAMbDgOqFFgq2HVG5Nu8nvrh6djvCQ+0n+jXJmefYuBA74OPSXij2xNzqllSNP8AB4anF/Negoujrq16V1f5rC/21spJ07HeEi9pP9Cjp2O8JF7Sf6FB5lSA4vHggEFoLg7/AOAtPDSTIMNOJcTLOiRmVoyqpIZNkjCm50Lvcd1OzQJeRnzHDf7S/wAq08ufmo9ZwP4/D1u5GfMcN/tL/Ks+VeAkmw5SIKXEuHlAY6QeZxMUpXVY2uIyL2PGgb1rmgVwA6hgDcXANj370o6djvCQ+0n+jXNlud4yaNZEwcWlr2viSD1WKn/B7waB8MKlraFtp020i2nfq27tzt56wkwERABjTq+T1V6u9+rttuAfqpHBnmLeWWIYOLVFo1ftJt1wSLfqfNXV07HeEi9pP9CgY5fgEhQRooCgAdlzYAXY9psOJrPDYOOO/NoiarFtKhb2Fhew32pEc7xfPCHocWsoZB+07aQwU78zxuwrp6djvCRe0n+hQN8R5Leg/wAqVcj1HQcGbbjDxWPpjW/8q1yYzHEEdEh3FvnJ7f8As12cncI0OFw8T21xxRo1jcalQA2PaNqBfy3/AHMPrmA/Gw1Q1Pct/wBzD65gPxsNUNAkm+kovVZ/fQU7pFmuHxAxUc8MSSAQyxMGkMZBaSJgR1Gv5B7q58yzzFwprfBxW1Im2JvvI6oP8HvYUD98JGWDFFLC1mKgnq+Tv5r7UHCIbXRdiWHVGxJuSO433pV07G+Eh9pP9GuXK88xc8McyYOLTIodb4kg2IuLjmaBti8oikN2Rb6lYkAAtpYMAxtuNQBt5q6pMKjJoZFKWtoIBW3dp4WpT07HeEi9pP8AQrmwGeYuUMUwcfVd4zfE26yNpa36nhcUFGotsOFJOVvkYf1vC+/WvenY7wkXtJ/oVyZhHjJzCrYeKNVnhlZhOXNo5AxAXmhcm3fQUqqBew47nznvP2UmH0ifVV981OqSj6RPqq++agdUj5KeTiPW8T7008qawMeMgMyph4pFeaWVWM5Q2kcsAV5o2O/fQUtc6YGIXtGguLGygXF72O3C9InzzFiZYOhxa2jeUftJtpRkU78zxvIP417j87xkQUtg4rM6Ri2JJ3kYKP8AB4XNA+bCoSxKLdhZjpHWHCx7xsPsrmjymJZOcCKCBYABbL1iSyi2zEnc9th3Vx9Ox3hIvaT/AEa5c0z3FwQyTSYOPRGjO1sTc2UXNhzIuaChfDqWDFVLLwYgEj0HsrZSTp2O8JF7Sf6NHTsd4SL2k/0aAjH/AKjL6rD76enSi2w4UjyqDENipJ5okjBhjiULIZCSryMSeotvLHfT2gn+RP7ib1zH/jZqoKn+RP7ib1zH/jZqoKAooooCilmJzO0jxjSBGiySSObKocsFHnJ0MSdrC3G9ZZbjZXI5yHQvNo2oOrgsw6yC25t39tBx4P6SxPq2F97iqx5RfOst9Yl/BYmssH9JYn1bC+9xVYcofnWW+sS/gsTQUFTvLtwMMtyB+04I7kDhjoCeNbYc5kaRwsQZVleIEEjZEuXJI0j9YDHa/n81LuWHJr+1MJEk0fNyLLFJpLAlVEgEq6l7TGW+u1BWg33Fe0qxGP5qWGBI7qQASNgijZRbtFlbhe1he1waIc5DGK66RJfckdU3YBdu06Gt6KBrQa4sRmSKjOvW02uBtxIHb6a9gxhaR4ypGkX1XBvuRbbgdr27iL2oOHkZ8xw3+0v8qdUl5GfMcN/tL/KvYc4ZwjoE0yOVjVn0s6gkGQD0AsF42te24oHNJeRvzOP0ye9emOXTu6BpI+bY36moNbfbddqXcjfmcXpk969BjlXz3G+jDf8Ag9PKmel8zPmUvHm44Xt36YpDb67WrrjzSc3Aw5a3NdYNoHXvzgAcAnRZbm1jrFtwQAxkmX+0UFxfo0gtcXvz0e1PalpuR8RzVMw0jUsJT/uXAWT06Cy39FMI87JaUGM6UeNA1x1uckMd/NYjcHfzWIJBzRXJHj1vIG6vNuEJPaSiuCLeZxWhs4QTJELkuLhrHT/e2JtYHqHYkE9l7GwcHLf9zD65gPxsNUNT3Lf9zD65gPxsNNc2x4gj1kE9ZEVR/eeRwkaX7Lsyi/Zeg7KRctPm3/ew34mKtsmYzAsqxpKy6NSpIAVLMbghuAAF77Xvw2rTyy+aj/ewv4mKgfGkfIb6Pwn+zH/4inZqS5O5i0WBy5VAJkRVN9R0qsLMXsoJPkgW/wCYUFaWtSHkfICk9iD+1Yk7EHjK1uFdeAxkshAkw5RClyxZTvcjRp47jfcdu9JOSPJiPK4MSUUEvLJKLdqXPMx3tsALDuFyaCvopRl+bu+jVFoDKzElh1QrEX09o4bg2N9rgXrfjs3jjTXe4uBYWG5PedvPQMKSj6RPqq++anVJB9In1VffNQO6KX4vMCsqxKBqKtIzNsqIpAue8ksABtwJvtvry7MJZGS8SmNlZudSRXXZiFtbc3UA/wDVbsoOef6Th9UxHv8AD1lyr/dw+s4X36VjN9JQ+qYj3+HrLlX+7h9Zwvv0oHVIOXrgZdjLkC8EoF9rnQdvTW2fOJBNJHHHrCNChsTe8li+9tK6EZX3O97caX8qslfMsvngki5qRr80GYNZkN431LwBtv5iaCoRwRcEEd43rKkkjrgosPBDHdRpjVRtpRQBqPfuV2Fz1ibGxrqwubI2u/V0sF3IN7oGBFuyx48NjYmgY0UvjzRTLzYBO+kN/wA3NiS1uNtJG/ftTAUE/wAif3E3rmP/ABs1UFT/ACJ/cTeuY/8AGzVQUBRRRQcWMyuKTVrW+pdD7kB036jgGzL1jsf8x76QR5/gxiHl6XBazIVBN76l4m9rjQR/+W3rKRciPmUXpk989BH5XyltnGKeTFQdEMMQRrWLWaQomrvUtJc/6KOWnKQPi8ubDYqDmlmYykjVzd4pFMl+4o7j/Vpr6bRagk5s8wAiMUeIhCkk2LMdyxYm/ENck333rqwXKnBpGinFxMVVVLA2uQACbdl6oqKBF8rsF4mL7a0x8osuW2maAafJtYWve9rDbiftqjooEE3KnAONLYiFlPENuNvMRWuLlHlyszLNArN5TCwLW4XIFz9dUdFBHclOVGEjweHR8RGrLGoZSbEHuIrf/bWWjcTxXGoqCzWUuCGKi9lvqN7W4mqqigj8Jyhw0eHdFxmHEx1srC+kO246p/u37P8A53pT+jXlSi4JRjMTCsuuSyDq6V1mwPeSbm/cRX0aig+W5PnivmOYDFYmBsIwi5uwK85xKDUD/cAIbvJHoqmxnKDBvNE4xUGlDc3LaiRewBGwHWN+/butVZRQI/lfgvExfbWublRl7iz4iFhsbNYi4NwbEd9UFF6Cfj5UYBSxXEQgsbsRYXPebDc0NyowBIbpEOocG7fttVBei9BEcreU2EkiiCToxGKwbkA3sqYuJnY7cAoJPmFNsTyny+RSr4iIg9l+0G4I7iCAQRuCKob0UEjis6wGkiPEwhjJFIzMzMWMbIdydydKBfRSP9JnKhXwq9CxMDSc9CWRhquokUgju0sFJ816+lXrw0EtjeVcHR3EeMh6RzZ0udwZAuxK9xPZ56Qfo5z6BcDhWxc8QxCIyqtyvNxkgBCOFyFUm/b6K+k0Cgl8DylwaPMTiobSOHABO1o0Ug/Wl/rrsPK/BeJi+2nlFAh+VmBvfpMV7Wvfe3dfuryblTgHBVsRCyniDuD9RFP6KBH8r8F4mL7aVDlPhOnGTpEejo6pqvtq51jpv323tVjRQTc/KLL3YM2Ij1AEBgzKbG11utiVNhtw2FcUWcYFZUZMXCsaadKA2sqxMgiHZo6wa3eKsaKD5liuU/8A61Ey4qDoYwz3a24uyaotX+YsqMD3aqy/SPyn1RYfoWKgLDERaww1WGsFZPQrAEjtBNfS6DQST51gOblVMVErSnU7XJ1vZVLNv2qirt2ADsroy7lNgo0CnFRHdjsdhqcsFHmF7D0VS0UCL5XYLxMf21rh5T4BL6cRCt9zaw379h5hVDRQK8szXC4h2MMkckiqNRWxYKxIF+2xIP2U0pLF9Iyeqw++mp1QT/In9xN65j/xs1UFT/In9xN65j/xs1UFAUUUUBSLkR8yi9Mnvnp7SLkR8yi9MnvnoHtFFFAUUUUBRRRQFFFFAUUUUBS/O8Q6RjQdN3RWe19CMwDPbzDtOwJBNwDTCignZ8zaFxp1yo5Wxa9gA6I2kgEtfWW37E22IrbDmmIYoBCg185a7vsIywDHqbarJb/Xw23eWotQJsrzppSwMRspCsVYHSSX8oNpI6gjba5/WcNq48FnZCE9Z2eVzvfTFFrfm9VhcXRBZeJLAbbVQ4fDKg0ooUdygAfYPR/AVsoJbF57O8ZCwOjstrA3aNtca2Nxa51OR5o7njs1XNTzeoxm5tota0jMeoi3swPC5YADfewvTS1e0Ehh80nVYy2pmSXEc7ta6ifRGnUBFrSqR5o7114rlHIokIg8kyBQSQTzesC9lNi5VdI42a52FUdqLUCPA5m8uJAsyIqS9UhusRIqqzXFh5LkDjZlPbWqfFO0kilpFbnlijRAOrHZSZWB8pT1t+AFgBqBvQ2r2gnG5QS6A4g265KksWVUjZ9wqnrdVRa/F7dm+1s8lJcJDwKKuokFi5jGqwW4X9YdzbyCfQ+ry1BM4nP5rSIIwrgEA2dgDzwi1EabW3L+jT/m26HzyXUQkN+to62pbHnhGC3V21As47lW5ten1q9oMIS2karBrb2uRfzEgbVnRRQFFFFAUUUUBRRRQFFFFAUUUUEHytzXGYfFytg8H0l+ixX66roAmmsdHlPueC91NsJygxZjQtlmJ1FVJtJg13IF7BsRcb9h3rsi+kZPVYffT06oEnJDCSRwNzqGN3nxM2glWKrNiZJFBKErfS4vYkU7oooCiiigKl8BkmOgQRxYzDiNSxUPhHZgGctYsMUASNXGwqooNBPdEzHxuF9jk+Lr3oWY+MwvscnxdaxgJCxDxa2aclpGIssIYmPmyGuLKqjQBuSxPEksUyOMBRql6shlH6x/KPEHfdf+XhQJM0fMYea/asK3OSpF80kFtV+t86N7W4eeu7oOY+MwvscnxdbOVHHCetRfyenlBIu+YjErB0rC9aJ5dfRJNtDounT0rt13vfsrt6HmPjcL7HJ8XWyf6Sj9Um9/DWjLciLjnJtSOZJ5Cq2Rv1pdVVnQ9YBGFh3gHiBQbOhZj4zC+xSfF0dBzHxmF9jk+LphhspRGjYNISic2AXYgjvYE7t5zvTCgn+g5j4zC+xyfF0dBzHxmF9jk+LqgooJ/oOY+MwvscnxdHQcx8ZhfY5Pi6oKKCf6DmPjML7HJ8XR0HMfGYX2OT4uqCign+g5j4zC+xyfF0dBzHxmF9jk+LqgooJ/oOY+MwvscnxdHQcx8ZhfY5Pi6oKKCf6DmPjML7HJ8XR0HMfGYX2OT4uqCign+g5j4zC+xyfF0dBzHxmF9jk+LqgooJ/oOY+MwvscnxdHQcx8ZhfY5Pi6oKKCf6DmPjML7HJ8XR0HMfGYX2OT4uqCign+g5j4zC+xyfF0dBzHxmF9jk+LqgooJ/oOY+MwvscnxdHQcx8ZhfY5Pi6oKKCf6DmPjML7HJ8XR0HMfGYX2OT4uqCign+g5j4zC+xyfF0dBzHxmF9jk+LqgooJ/oOY+MwvscnxdHQcx8ZhfY5Pi6oKKCf6DmPjML7HJ8XR0HMfGYX2OT4uqCigS5RlU6TSTYieOVmjSMCOEwhQjO2+qVySS/m4U6oooCiiigKKKKAooooCiiigi/0jxYwtgeiOq3xUavqQNpuDpl37BZtu24qzAr21FBFYmHGf25FZ16L0Z2PVW/lqGi1ed+ba/dqFWootRQFFFFAUUUUBRRRQFFFFAUUUUBRRRQFFFFAUUUUBRRRQFFFFAUUUUBRRRQFFFFAUUUUBRRRQFFFFAUUUUBRRRQFFFF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85888"/>
            <a:ext cx="8915400" cy="37195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Adders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8421 weighted coding scheme or BCD Code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34234"/>
              </p:ext>
            </p:extLst>
          </p:nvPr>
        </p:nvGraphicFramePr>
        <p:xfrm>
          <a:off x="1447800" y="2057400"/>
          <a:ext cx="219297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155"/>
                <a:gridCol w="698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Decimal Digit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724400" y="2438400"/>
            <a:ext cx="2971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Forbidden codes:  1010, 1011, 1100, 1101, 1110, 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Adder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Inputs: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 from previous decade.</a:t>
                </a:r>
              </a:p>
              <a:p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 smtClean="0"/>
                  <a:t> (carry to next decade),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Idea:  Perform regular binary addition and then apply a corrective procedure.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3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of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 of Integration = Complexity of the Chip</a:t>
            </a:r>
          </a:p>
          <a:p>
            <a:pPr lvl="1"/>
            <a:r>
              <a:rPr lang="en-US" dirty="0" smtClean="0"/>
              <a:t>SSI: small-scale integrated circuits, 1-10 gates</a:t>
            </a:r>
          </a:p>
          <a:p>
            <a:pPr lvl="1"/>
            <a:r>
              <a:rPr lang="en-US" dirty="0" smtClean="0"/>
              <a:t>MSI: medium-scale IC, 10-100 gates</a:t>
            </a:r>
          </a:p>
          <a:p>
            <a:pPr lvl="1"/>
            <a:r>
              <a:rPr lang="en-US" dirty="0" smtClean="0"/>
              <a:t>LSI: large scale IC, 100-1000 gates</a:t>
            </a:r>
          </a:p>
          <a:p>
            <a:pPr lvl="1"/>
            <a:r>
              <a:rPr lang="en-US" dirty="0" smtClean="0"/>
              <a:t>VLSI:  very large-scale IC, 1000+ gates</a:t>
            </a:r>
          </a:p>
          <a:p>
            <a:pPr lvl="1"/>
            <a:r>
              <a:rPr lang="en-US" dirty="0" smtClean="0"/>
              <a:t>Today’s chip has millions of gates on it.</a:t>
            </a:r>
          </a:p>
          <a:p>
            <a:r>
              <a:rPr lang="en-US" dirty="0" smtClean="0"/>
              <a:t>MSI components: adder, </a:t>
            </a:r>
            <a:r>
              <a:rPr lang="en-US" dirty="0" err="1" smtClean="0"/>
              <a:t>subtracter</a:t>
            </a:r>
            <a:r>
              <a:rPr lang="en-US" dirty="0" smtClean="0"/>
              <a:t>, comparator, decoder, encoder, multiplexer.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of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LSI technology introduced highly generalized circuit structures known as programmable logic devices (PLDs).  </a:t>
            </a:r>
          </a:p>
          <a:p>
            <a:pPr lvl="1"/>
            <a:r>
              <a:rPr lang="en-US" dirty="0" smtClean="0"/>
              <a:t>Can consist of an array of and-gates and an array of or-gates.  Must be modified for a specific application. </a:t>
            </a:r>
          </a:p>
          <a:p>
            <a:pPr lvl="1"/>
            <a:r>
              <a:rPr lang="en-US" dirty="0" smtClean="0"/>
              <a:t>Modification involves specifying the connections using a hardware procedure.  Procedure is known as programming.</a:t>
            </a:r>
          </a:p>
          <a:p>
            <a:r>
              <a:rPr lang="en-US" dirty="0" smtClean="0"/>
              <a:t>Three types of programmable logic devices:</a:t>
            </a:r>
          </a:p>
          <a:p>
            <a:pPr lvl="1"/>
            <a:r>
              <a:rPr lang="en-US" dirty="0" smtClean="0"/>
              <a:t>Programmable read-only memory (PROM)</a:t>
            </a:r>
          </a:p>
          <a:p>
            <a:pPr lvl="1"/>
            <a:r>
              <a:rPr lang="en-US" dirty="0" smtClean="0"/>
              <a:t>Programmable logic array (PLA)</a:t>
            </a:r>
          </a:p>
          <a:p>
            <a:pPr lvl="1"/>
            <a:r>
              <a:rPr lang="en-US" dirty="0" smtClean="0"/>
              <a:t>Programmable array logic (PAL)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MSI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Full Adder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5822771"/>
                  </p:ext>
                </p:extLst>
              </p:nvPr>
            </p:nvGraphicFramePr>
            <p:xfrm>
              <a:off x="1295400" y="220980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5822771"/>
                  </p:ext>
                </p:extLst>
              </p:nvPr>
            </p:nvGraphicFramePr>
            <p:xfrm>
              <a:off x="1295400" y="220980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" t="-1639" r="-4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00" t="-1639" r="-3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00500" t="-1639" r="-2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00500" t="-1639" r="-1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00" t="-1639" b="-8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58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Simplified Circuit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84177"/>
              </p:ext>
            </p:extLst>
          </p:nvPr>
        </p:nvGraphicFramePr>
        <p:xfrm>
          <a:off x="685800" y="1905000"/>
          <a:ext cx="3352800" cy="129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838200"/>
                <a:gridCol w="838200"/>
                <a:gridCol w="83820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12447"/>
              </p:ext>
            </p:extLst>
          </p:nvPr>
        </p:nvGraphicFramePr>
        <p:xfrm>
          <a:off x="4876800" y="1905000"/>
          <a:ext cx="3352800" cy="129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838200"/>
                <a:gridCol w="838200"/>
                <a:gridCol w="83820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676400" y="19812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25908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19812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25908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05600" y="1981200"/>
            <a:ext cx="533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791200" y="2590800"/>
            <a:ext cx="1447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705600" y="2590800"/>
            <a:ext cx="1447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85800" y="3581400"/>
                <a:ext cx="7620000" cy="2347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Corresponding minimal sums: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We can simplify the sum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by using </a:t>
                </a:r>
                <a:r>
                  <a:rPr lang="en-US" sz="2400" dirty="0" err="1" smtClean="0"/>
                  <a:t>xor</a:t>
                </a:r>
                <a:r>
                  <a:rPr lang="en-US" sz="2400" dirty="0" smtClean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81400"/>
                <a:ext cx="7620000" cy="2347053"/>
              </a:xfrm>
              <a:prstGeom prst="rect">
                <a:avLst/>
              </a:prstGeom>
              <a:blipFill rotWithShape="1">
                <a:blip r:embed="rId2"/>
                <a:stretch>
                  <a:fillRect l="-1280" t="-2078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23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Realization of Full Binary Adder</a:t>
            </a:r>
            <a:endParaRPr lang="en-US" dirty="0"/>
          </a:p>
        </p:txBody>
      </p:sp>
      <p:pic>
        <p:nvPicPr>
          <p:cNvPr id="1026" name="Picture 2" descr="http://hyperphysics.phy-astr.gsu.edu/hbase/electronic/ietron/fulladd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70" y="1691640"/>
            <a:ext cx="602053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828800" y="1676400"/>
                <a:ext cx="3810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76400"/>
                <a:ext cx="38100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7937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828800" y="2145268"/>
                <a:ext cx="3810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145268"/>
                <a:ext cx="3810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175" r="-634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76400" y="2831068"/>
                <a:ext cx="61033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831068"/>
                <a:ext cx="610330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857270" y="2133600"/>
                <a:ext cx="61033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270" y="2133600"/>
                <a:ext cx="610330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010400" y="4274403"/>
                <a:ext cx="76200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274403"/>
                <a:ext cx="762000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781800" y="4274403"/>
            <a:ext cx="228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52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2301</Words>
  <Application>Microsoft Office PowerPoint</Application>
  <PresentationFormat>On-screen Show (4:3)</PresentationFormat>
  <Paragraphs>502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Digital Logic Design</vt:lpstr>
      <vt:lpstr>Announcements</vt:lpstr>
      <vt:lpstr>Agenda</vt:lpstr>
      <vt:lpstr>Scale of Integration</vt:lpstr>
      <vt:lpstr>Scale of Integration</vt:lpstr>
      <vt:lpstr>MSI Components</vt:lpstr>
      <vt:lpstr>Binary Full Adder</vt:lpstr>
      <vt:lpstr>Finding a Simplified Circuit</vt:lpstr>
      <vt:lpstr>Realization of Full Binary Adder</vt:lpstr>
      <vt:lpstr>What about many bits?</vt:lpstr>
      <vt:lpstr>Parallel (ripple) Binary Adder</vt:lpstr>
      <vt:lpstr>Binary Subtracters</vt:lpstr>
      <vt:lpstr>Binary Subtracters</vt:lpstr>
      <vt:lpstr>Binary Subtracters</vt:lpstr>
      <vt:lpstr>Binary Subtracters</vt:lpstr>
      <vt:lpstr>Binary Subtracters</vt:lpstr>
      <vt:lpstr>Finding a Simplified Circuit</vt:lpstr>
      <vt:lpstr>A better approach using 2’s complement</vt:lpstr>
      <vt:lpstr>Parallel Adder/Subtracter</vt:lpstr>
      <vt:lpstr>Carry Lookahead Adder</vt:lpstr>
      <vt:lpstr>Carry Lookahead Adder</vt:lpstr>
      <vt:lpstr>Carry Lookahead Adder</vt:lpstr>
      <vt:lpstr>Carry Lookahead Adder</vt:lpstr>
      <vt:lpstr>Carry Lookahead Adder</vt:lpstr>
      <vt:lpstr>Carry Lookahead Adder</vt:lpstr>
      <vt:lpstr>Carry Lookahead Adder</vt:lpstr>
      <vt:lpstr>Large High-Speed Adders</vt:lpstr>
      <vt:lpstr>Another Approach to Large High-Speed Adders</vt:lpstr>
      <vt:lpstr>Carry Lookahead Generator</vt:lpstr>
      <vt:lpstr>Large High-Speed Adders</vt:lpstr>
      <vt:lpstr>Decimal Adders</vt:lpstr>
      <vt:lpstr>Decimal Adder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Logic Design</dc:title>
  <dc:creator>Dana Dachman-Soled</dc:creator>
  <cp:lastModifiedBy>Dana Dachman-Soled</cp:lastModifiedBy>
  <cp:revision>28</cp:revision>
  <cp:lastPrinted>2014-10-30T14:59:23Z</cp:lastPrinted>
  <dcterms:created xsi:type="dcterms:W3CDTF">2014-10-29T17:46:51Z</dcterms:created>
  <dcterms:modified xsi:type="dcterms:W3CDTF">2014-10-31T03:07:40Z</dcterms:modified>
</cp:coreProperties>
</file>