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80"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92" r:id="rId18"/>
    <p:sldId id="270" r:id="rId19"/>
    <p:sldId id="271" r:id="rId20"/>
    <p:sldId id="272" r:id="rId21"/>
    <p:sldId id="273" r:id="rId22"/>
    <p:sldId id="274" r:id="rId23"/>
    <p:sldId id="275" r:id="rId24"/>
    <p:sldId id="276" r:id="rId25"/>
    <p:sldId id="277" r:id="rId26"/>
    <p:sldId id="278" r:id="rId27"/>
    <p:sldId id="296" r:id="rId28"/>
    <p:sldId id="297" r:id="rId29"/>
    <p:sldId id="279" r:id="rId30"/>
    <p:sldId id="282" r:id="rId31"/>
    <p:sldId id="293" r:id="rId32"/>
    <p:sldId id="283" r:id="rId33"/>
    <p:sldId id="284" r:id="rId34"/>
    <p:sldId id="285" r:id="rId35"/>
    <p:sldId id="286" r:id="rId36"/>
    <p:sldId id="291" r:id="rId37"/>
    <p:sldId id="294" r:id="rId3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3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D623768-CAA6-4D86-8432-079C249C92CB}" type="datetimeFigureOut">
              <a:rPr lang="en-US" smtClean="0"/>
              <a:t>11/6/2014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BD66E780-3253-44F6-BF39-20130DF8FE3C}" type="slidenum">
              <a:rPr lang="en-US" smtClean="0"/>
              <a:t>‹#›</a:t>
            </a:fld>
            <a:endParaRPr lang="en-US"/>
          </a:p>
        </p:txBody>
      </p:sp>
    </p:spTree>
    <p:extLst>
      <p:ext uri="{BB962C8B-B14F-4D97-AF65-F5344CB8AC3E}">
        <p14:creationId xmlns:p14="http://schemas.microsoft.com/office/powerpoint/2010/main" val="2613228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5AE0D-2D70-4F3E-AE8D-2413092DC3E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145454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AE0D-2D70-4F3E-AE8D-2413092DC3E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175659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AE0D-2D70-4F3E-AE8D-2413092DC3E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29456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5AE0D-2D70-4F3E-AE8D-2413092DC3E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240488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5AE0D-2D70-4F3E-AE8D-2413092DC3E4}"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205858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5AE0D-2D70-4F3E-AE8D-2413092DC3E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318224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5AE0D-2D70-4F3E-AE8D-2413092DC3E4}"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19970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5AE0D-2D70-4F3E-AE8D-2413092DC3E4}"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417557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5AE0D-2D70-4F3E-AE8D-2413092DC3E4}"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84405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5AE0D-2D70-4F3E-AE8D-2413092DC3E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19000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5AE0D-2D70-4F3E-AE8D-2413092DC3E4}"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3BCE-949D-43D7-A289-8A245EE00A7B}" type="slidenum">
              <a:rPr lang="en-US" smtClean="0"/>
              <a:t>‹#›</a:t>
            </a:fld>
            <a:endParaRPr lang="en-US"/>
          </a:p>
        </p:txBody>
      </p:sp>
    </p:spTree>
    <p:extLst>
      <p:ext uri="{BB962C8B-B14F-4D97-AF65-F5344CB8AC3E}">
        <p14:creationId xmlns:p14="http://schemas.microsoft.com/office/powerpoint/2010/main" val="24303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5AE0D-2D70-4F3E-AE8D-2413092DC3E4}"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C3BCE-949D-43D7-A289-8A245EE00A7B}" type="slidenum">
              <a:rPr lang="en-US" smtClean="0"/>
              <a:t>‹#›</a:t>
            </a:fld>
            <a:endParaRPr lang="en-US"/>
          </a:p>
        </p:txBody>
      </p:sp>
    </p:spTree>
    <p:extLst>
      <p:ext uri="{BB962C8B-B14F-4D97-AF65-F5344CB8AC3E}">
        <p14:creationId xmlns:p14="http://schemas.microsoft.com/office/powerpoint/2010/main" val="278798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2.png"/><Relationship Id="rId21" Type="http://schemas.openxmlformats.org/officeDocument/2006/relationships/image" Target="../media/image32.png"/><Relationship Id="rId7" Type="http://schemas.openxmlformats.org/officeDocument/2006/relationships/image" Target="../media/image16.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11.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4.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81.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image" Target="../media/image80.png"/><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image" Target="../media/image102.png"/><Relationship Id="rId5" Type="http://schemas.openxmlformats.org/officeDocument/2006/relationships/image" Target="../media/image83.png"/><Relationship Id="rId15" Type="http://schemas.openxmlformats.org/officeDocument/2006/relationships/image" Target="../media/image93.png"/><Relationship Id="rId23" Type="http://schemas.openxmlformats.org/officeDocument/2006/relationships/image" Target="../media/image101.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19.png"/><Relationship Id="rId3" Type="http://schemas.openxmlformats.org/officeDocument/2006/relationships/image" Target="../media/image104.png"/><Relationship Id="rId21" Type="http://schemas.openxmlformats.org/officeDocument/2006/relationships/image" Target="../media/image116.png"/><Relationship Id="rId7" Type="http://schemas.openxmlformats.org/officeDocument/2006/relationships/image" Target="../media/image108.png"/><Relationship Id="rId12" Type="http://schemas.openxmlformats.org/officeDocument/2006/relationships/image" Target="../media/image113.png"/><Relationship Id="rId17" Type="http://schemas.openxmlformats.org/officeDocument/2006/relationships/image" Target="../media/image98.png"/><Relationship Id="rId25" Type="http://schemas.openxmlformats.org/officeDocument/2006/relationships/image" Target="../media/image118.png"/><Relationship Id="rId2" Type="http://schemas.openxmlformats.org/officeDocument/2006/relationships/image" Target="../media/image103.png"/><Relationship Id="rId16" Type="http://schemas.openxmlformats.org/officeDocument/2006/relationships/image" Target="../media/image97.png"/><Relationship Id="rId20"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24" Type="http://schemas.openxmlformats.org/officeDocument/2006/relationships/image" Target="../media/image117.png"/><Relationship Id="rId5" Type="http://schemas.openxmlformats.org/officeDocument/2006/relationships/image" Target="../media/image106.png"/><Relationship Id="rId15" Type="http://schemas.openxmlformats.org/officeDocument/2006/relationships/image" Target="../media/image96.png"/><Relationship Id="rId23" Type="http://schemas.openxmlformats.org/officeDocument/2006/relationships/image" Target="../media/image102.png"/><Relationship Id="rId10" Type="http://schemas.openxmlformats.org/officeDocument/2006/relationships/image" Target="../media/image111.png"/><Relationship Id="rId19" Type="http://schemas.openxmlformats.org/officeDocument/2006/relationships/image" Target="../media/image114.png"/><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image" Target="../media/image95.png"/><Relationship Id="rId22" Type="http://schemas.openxmlformats.org/officeDocument/2006/relationships/image" Target="../media/image101.png"/><Relationship Id="rId27" Type="http://schemas.openxmlformats.org/officeDocument/2006/relationships/image" Target="../media/image120.png"/></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4.png"/><Relationship Id="rId7" Type="http://schemas.openxmlformats.org/officeDocument/2006/relationships/image" Target="../media/image7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18" Type="http://schemas.openxmlformats.org/officeDocument/2006/relationships/image" Target="../media/image133.png"/><Relationship Id="rId3" Type="http://schemas.openxmlformats.org/officeDocument/2006/relationships/image" Target="../media/image122.png"/><Relationship Id="rId21" Type="http://schemas.openxmlformats.org/officeDocument/2006/relationships/image" Target="../media/image136.png"/><Relationship Id="rId7" Type="http://schemas.openxmlformats.org/officeDocument/2006/relationships/image" Target="../media/image85.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image" Target="../media/image121.png"/><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126.png"/><Relationship Id="rId5" Type="http://schemas.openxmlformats.org/officeDocument/2006/relationships/image" Target="../media/image83.png"/><Relationship Id="rId15" Type="http://schemas.openxmlformats.org/officeDocument/2006/relationships/image" Target="../media/image130.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image" Target="../media/image82.png"/><Relationship Id="rId9" Type="http://schemas.openxmlformats.org/officeDocument/2006/relationships/image" Target="../media/image124.png"/><Relationship Id="rId14" Type="http://schemas.openxmlformats.org/officeDocument/2006/relationships/image" Target="../media/image129.png"/></Relationships>
</file>

<file path=ppt/slides/_rels/slide2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2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ENEE244-020x</a:t>
            </a:r>
            <a:br>
              <a:rPr lang="en-US" dirty="0" smtClean="0"/>
            </a:br>
            <a:r>
              <a:rPr lang="en-US" dirty="0" smtClean="0"/>
              <a:t>Digital Logic Design</a:t>
            </a:r>
            <a:endParaRPr lang="en-US" dirty="0"/>
          </a:p>
        </p:txBody>
      </p:sp>
      <p:sp>
        <p:nvSpPr>
          <p:cNvPr id="3" name="Subtitle 2"/>
          <p:cNvSpPr>
            <a:spLocks noGrp="1"/>
          </p:cNvSpPr>
          <p:nvPr>
            <p:ph type="subTitle" idx="1"/>
          </p:nvPr>
        </p:nvSpPr>
        <p:spPr/>
        <p:txBody>
          <a:bodyPr/>
          <a:lstStyle/>
          <a:p>
            <a:r>
              <a:rPr lang="en-US" dirty="0" smtClean="0"/>
              <a:t>Lecture 20</a:t>
            </a:r>
            <a:endParaRPr lang="en-US" dirty="0"/>
          </a:p>
        </p:txBody>
      </p:sp>
    </p:spTree>
    <p:extLst>
      <p:ext uri="{BB962C8B-B14F-4D97-AF65-F5344CB8AC3E}">
        <p14:creationId xmlns:p14="http://schemas.microsoft.com/office/powerpoint/2010/main" val="1331767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with Multiplexers</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725543657"/>
                  </p:ext>
                </p:extLst>
              </p:nvPr>
            </p:nvGraphicFramePr>
            <p:xfrm>
              <a:off x="1524000" y="1397000"/>
              <a:ext cx="6096000" cy="33375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0</m:t>
                                    </m:r>
                                  </m:sub>
                                </m:sSub>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3</m:t>
                                    </m:r>
                                  </m:sub>
                                </m:sSub>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4</m:t>
                                    </m:r>
                                  </m:sub>
                                </m:sSub>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5</m:t>
                                    </m:r>
                                  </m:sub>
                                </m:sSub>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6</m:t>
                                    </m:r>
                                  </m:sub>
                                </m:sSub>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7</m:t>
                                    </m:r>
                                  </m:sub>
                                </m:sSub>
                              </m:oMath>
                            </m:oMathPara>
                          </a14:m>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725543657"/>
                  </p:ext>
                </p:extLst>
              </p:nvPr>
            </p:nvGraphicFramePr>
            <p:xfrm>
              <a:off x="1524000" y="1397000"/>
              <a:ext cx="6096000" cy="33375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a:p>
                      </a:txBody>
                      <a:tcPr>
                        <a:blipFill rotWithShape="1">
                          <a:blip r:embed="rId2"/>
                          <a:stretch>
                            <a:fillRect r="-300000" b="-822951"/>
                          </a:stretch>
                        </a:blipFill>
                      </a:tcPr>
                    </a:tc>
                    <a:tc>
                      <a:txBody>
                        <a:bodyPr/>
                        <a:lstStyle/>
                        <a:p>
                          <a:endParaRPr lang="en-US"/>
                        </a:p>
                      </a:txBody>
                      <a:tcPr>
                        <a:blipFill rotWithShape="1">
                          <a:blip r:embed="rId2"/>
                          <a:stretch>
                            <a:fillRect l="-100000" r="-200000" b="-822951"/>
                          </a:stretch>
                        </a:blipFill>
                      </a:tcPr>
                    </a:tc>
                    <a:tc>
                      <a:txBody>
                        <a:bodyPr/>
                        <a:lstStyle/>
                        <a:p>
                          <a:endParaRPr lang="en-US"/>
                        </a:p>
                      </a:txBody>
                      <a:tcPr>
                        <a:blipFill rotWithShape="1">
                          <a:blip r:embed="rId2"/>
                          <a:stretch>
                            <a:fillRect l="-200000" r="-100000" b="-822951"/>
                          </a:stretch>
                        </a:blipFill>
                      </a:tcPr>
                    </a:tc>
                    <a:tc>
                      <a:txBody>
                        <a:bodyPr/>
                        <a:lstStyle/>
                        <a:p>
                          <a:endParaRPr lang="en-US"/>
                        </a:p>
                      </a:txBody>
                      <a:tcPr>
                        <a:blipFill rotWithShape="1">
                          <a:blip r:embed="rId2"/>
                          <a:stretch>
                            <a:fillRect l="-300000" b="-8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300000" t="-100000" b="-7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300000" t="-200000" b="-6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300000"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300000" t="-406667" b="-431667"/>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300000" t="-498361" b="-324590"/>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300000" t="-598361" b="-2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300000"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300000" t="-798361" b="-24590"/>
                          </a:stretch>
                        </a:blipFill>
                      </a:tcPr>
                    </a:tc>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914400" y="4953000"/>
                <a:ext cx="7315200" cy="1616981"/>
              </a:xfrm>
              <a:prstGeom prst="rect">
                <a:avLst/>
              </a:prstGeom>
              <a:noFill/>
            </p:spPr>
            <p:txBody>
              <a:bodyPr wrap="square" rtlCol="0">
                <a:spAutoFit/>
              </a:bodyPr>
              <a:lstStyle/>
              <a:p>
                <a:r>
                  <a:rPr lang="en-US" sz="2000" dirty="0" smtClean="0"/>
                  <a:t>The Boolean expression corresponding to this truth table can be written as:</a:t>
                </a:r>
              </a:p>
              <a:p>
                <a14:m>
                  <m:oMathPara xmlns:m="http://schemas.openxmlformats.org/officeDocument/2006/math">
                    <m:oMathParaPr>
                      <m:jc m:val="centerGroup"/>
                    </m:oMathParaPr>
                    <m:oMath xmlns:m="http://schemas.openxmlformats.org/officeDocument/2006/math">
                      <m:r>
                        <a:rPr lang="en-US" sz="2000" b="0" i="1" smtClean="0">
                          <a:latin typeface="Cambria Math"/>
                        </a:rPr>
                        <m:t>𝑓</m:t>
                      </m:r>
                      <m:d>
                        <m:dPr>
                          <m:ctrlPr>
                            <a:rPr lang="en-US" sz="2000" b="0" i="1" smtClean="0">
                              <a:latin typeface="Cambria Math"/>
                            </a:rPr>
                          </m:ctrlPr>
                        </m:dPr>
                        <m:e>
                          <m:r>
                            <a:rPr lang="en-US" sz="2000" b="0" i="1" smtClean="0">
                              <a:latin typeface="Cambria Math"/>
                            </a:rPr>
                            <m:t>𝑥</m:t>
                          </m:r>
                          <m:r>
                            <a:rPr lang="en-US" sz="2000" b="0" i="1" smtClean="0">
                              <a:latin typeface="Cambria Math"/>
                            </a:rPr>
                            <m:t>,</m:t>
                          </m:r>
                          <m:r>
                            <a:rPr lang="en-US" sz="2000" b="0" i="1" smtClean="0">
                              <a:latin typeface="Cambria Math"/>
                            </a:rPr>
                            <m:t>𝑦</m:t>
                          </m:r>
                          <m:r>
                            <a:rPr lang="en-US" sz="2000" b="0" i="1" smtClean="0">
                              <a:latin typeface="Cambria Math"/>
                            </a:rPr>
                            <m:t>,</m:t>
                          </m:r>
                          <m:r>
                            <a:rPr lang="en-US" sz="2000" b="0" i="1" smtClean="0">
                              <a:latin typeface="Cambria Math"/>
                            </a:rPr>
                            <m:t>𝑧</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0</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𝑥</m:t>
                          </m:r>
                        </m:e>
                      </m:bar>
                      <m:r>
                        <a:rPr lang="en-US" sz="2000" b="0" i="1" smtClean="0">
                          <a:latin typeface="Cambria Math"/>
                        </a:rPr>
                        <m:t> </m:t>
                      </m:r>
                      <m:bar>
                        <m:barPr>
                          <m:pos m:val="top"/>
                          <m:ctrlPr>
                            <a:rPr lang="en-US" sz="2000" b="0" i="1" smtClean="0">
                              <a:latin typeface="Cambria Math"/>
                            </a:rPr>
                          </m:ctrlPr>
                        </m:barPr>
                        <m:e>
                          <m:r>
                            <a:rPr lang="en-US" sz="2000" b="0" i="1" smtClean="0">
                              <a:latin typeface="Cambria Math"/>
                            </a:rPr>
                            <m:t>𝑦</m:t>
                          </m:r>
                        </m:e>
                      </m:bar>
                      <m:r>
                        <a:rPr lang="en-US" sz="2000" b="0" i="1" smtClean="0">
                          <a:latin typeface="Cambria Math"/>
                        </a:rPr>
                        <m:t> </m:t>
                      </m:r>
                      <m:bar>
                        <m:barPr>
                          <m:pos m:val="top"/>
                          <m:ctrlPr>
                            <a:rPr lang="en-US" sz="2000" b="0" i="1" smtClean="0">
                              <a:latin typeface="Cambria Math"/>
                            </a:rPr>
                          </m:ctrlPr>
                        </m:barPr>
                        <m:e>
                          <m:r>
                            <a:rPr lang="en-US" sz="2000" b="0" i="1" smtClean="0">
                              <a:latin typeface="Cambria Math"/>
                            </a:rPr>
                            <m:t>𝑧</m:t>
                          </m:r>
                        </m:e>
                      </m:ba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1</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𝑥</m:t>
                          </m:r>
                        </m:e>
                      </m:bar>
                      <m:r>
                        <a:rPr lang="en-US" sz="2000" b="0" i="1" smtClean="0">
                          <a:latin typeface="Cambria Math"/>
                        </a:rPr>
                        <m:t> </m:t>
                      </m:r>
                      <m:bar>
                        <m:barPr>
                          <m:pos m:val="top"/>
                          <m:ctrlPr>
                            <a:rPr lang="en-US" sz="2000" b="0" i="1" smtClean="0">
                              <a:latin typeface="Cambria Math"/>
                            </a:rPr>
                          </m:ctrlPr>
                        </m:barPr>
                        <m:e>
                          <m:r>
                            <a:rPr lang="en-US" sz="2000" b="0" i="1" smtClean="0">
                              <a:latin typeface="Cambria Math"/>
                            </a:rPr>
                            <m:t>𝑦</m:t>
                          </m:r>
                        </m:e>
                      </m:bar>
                      <m:r>
                        <a:rPr lang="en-US" sz="2000" b="0" i="1" smtClean="0">
                          <a:latin typeface="Cambria Math"/>
                        </a:rPr>
                        <m:t> </m:t>
                      </m:r>
                      <m:r>
                        <a:rPr lang="en-US" sz="2000" b="0" i="1" smtClean="0">
                          <a:latin typeface="Cambria Math"/>
                        </a:rPr>
                        <m:t>𝑧</m:t>
                      </m: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2</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𝑥</m:t>
                          </m:r>
                        </m:e>
                      </m:bar>
                      <m:r>
                        <a:rPr lang="en-US" sz="2000" b="0" i="1" smtClean="0">
                          <a:latin typeface="Cambria Math"/>
                        </a:rPr>
                        <m:t>𝑦</m:t>
                      </m:r>
                      <m:bar>
                        <m:barPr>
                          <m:pos m:val="top"/>
                          <m:ctrlPr>
                            <a:rPr lang="en-US" sz="2000" b="0" i="1" smtClean="0">
                              <a:latin typeface="Cambria Math"/>
                            </a:rPr>
                          </m:ctrlPr>
                        </m:barPr>
                        <m:e>
                          <m:r>
                            <a:rPr lang="en-US" sz="2000" b="0" i="1" smtClean="0">
                              <a:latin typeface="Cambria Math"/>
                            </a:rPr>
                            <m:t>𝑧</m:t>
                          </m:r>
                        </m:e>
                      </m:ba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3</m:t>
                          </m:r>
                        </m:sub>
                      </m:sSub>
                      <m:r>
                        <a:rPr lang="en-US" sz="2000" b="0" i="1" smtClean="0">
                          <a:latin typeface="Cambria Math"/>
                        </a:rPr>
                        <m:t>⋅</m:t>
                      </m:r>
                      <m:bar>
                        <m:barPr>
                          <m:pos m:val="top"/>
                          <m:ctrlPr>
                            <a:rPr lang="en-US" sz="2000" b="0" i="1" smtClean="0">
                              <a:latin typeface="Cambria Math"/>
                            </a:rPr>
                          </m:ctrlPr>
                        </m:barPr>
                        <m:e>
                          <m:r>
                            <a:rPr lang="en-US" sz="2000" b="0" i="1" smtClean="0">
                              <a:latin typeface="Cambria Math"/>
                            </a:rPr>
                            <m:t>𝑥</m:t>
                          </m:r>
                        </m:e>
                      </m:bar>
                      <m:r>
                        <a:rPr lang="en-US" sz="2000" b="0" i="1" smtClean="0">
                          <a:latin typeface="Cambria Math"/>
                        </a:rPr>
                        <m:t>𝑦𝑧</m:t>
                      </m: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4</m:t>
                          </m:r>
                        </m:sub>
                      </m:sSub>
                      <m:r>
                        <a:rPr lang="en-US" sz="2000" b="0" i="1" smtClean="0">
                          <a:latin typeface="Cambria Math"/>
                        </a:rPr>
                        <m:t>⋅</m:t>
                      </m:r>
                      <m:r>
                        <a:rPr lang="en-US" sz="2000" b="0" i="1" smtClean="0">
                          <a:latin typeface="Cambria Math"/>
                        </a:rPr>
                        <m:t>𝑥</m:t>
                      </m:r>
                      <m:bar>
                        <m:barPr>
                          <m:pos m:val="top"/>
                          <m:ctrlPr>
                            <a:rPr lang="en-US" sz="2000" b="0" i="1" smtClean="0">
                              <a:latin typeface="Cambria Math"/>
                            </a:rPr>
                          </m:ctrlPr>
                        </m:barPr>
                        <m:e>
                          <m:r>
                            <a:rPr lang="en-US" sz="2000" b="0" i="1" smtClean="0">
                              <a:latin typeface="Cambria Math"/>
                            </a:rPr>
                            <m:t>𝑦</m:t>
                          </m:r>
                        </m:e>
                      </m:bar>
                      <m:r>
                        <a:rPr lang="en-US" sz="2000" b="0" i="1" smtClean="0">
                          <a:latin typeface="Cambria Math"/>
                        </a:rPr>
                        <m:t> </m:t>
                      </m:r>
                      <m:bar>
                        <m:barPr>
                          <m:pos m:val="top"/>
                          <m:ctrlPr>
                            <a:rPr lang="en-US" sz="2000" b="0" i="1" smtClean="0">
                              <a:latin typeface="Cambria Math"/>
                            </a:rPr>
                          </m:ctrlPr>
                        </m:barPr>
                        <m:e>
                          <m:r>
                            <a:rPr lang="en-US" sz="2000" b="0" i="1" smtClean="0">
                              <a:latin typeface="Cambria Math"/>
                            </a:rPr>
                            <m:t>𝑧</m:t>
                          </m:r>
                        </m:e>
                      </m:ba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5</m:t>
                          </m:r>
                        </m:sub>
                      </m:sSub>
                      <m:r>
                        <a:rPr lang="en-US" sz="2000" b="0" i="1" smtClean="0">
                          <a:latin typeface="Cambria Math"/>
                        </a:rPr>
                        <m:t>⋅</m:t>
                      </m:r>
                      <m:r>
                        <a:rPr lang="en-US" sz="2000" b="0" i="1" smtClean="0">
                          <a:latin typeface="Cambria Math"/>
                        </a:rPr>
                        <m:t>𝑥</m:t>
                      </m:r>
                      <m:bar>
                        <m:barPr>
                          <m:pos m:val="top"/>
                          <m:ctrlPr>
                            <a:rPr lang="en-US" sz="2000" b="0" i="1" smtClean="0">
                              <a:latin typeface="Cambria Math"/>
                            </a:rPr>
                          </m:ctrlPr>
                        </m:barPr>
                        <m:e>
                          <m:r>
                            <a:rPr lang="en-US" sz="2000" b="0" i="1" smtClean="0">
                              <a:latin typeface="Cambria Math"/>
                            </a:rPr>
                            <m:t>𝑦</m:t>
                          </m:r>
                        </m:e>
                      </m:bar>
                      <m:r>
                        <a:rPr lang="en-US" sz="2000" b="0" i="1" smtClean="0">
                          <a:latin typeface="Cambria Math"/>
                        </a:rPr>
                        <m:t>𝑧</m:t>
                      </m: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6</m:t>
                          </m:r>
                        </m:sub>
                      </m:sSub>
                      <m:r>
                        <a:rPr lang="en-US" sz="2000" b="0" i="1" smtClean="0">
                          <a:latin typeface="Cambria Math"/>
                        </a:rPr>
                        <m:t>𝑥𝑦</m:t>
                      </m:r>
                      <m:bar>
                        <m:barPr>
                          <m:pos m:val="top"/>
                          <m:ctrlPr>
                            <a:rPr lang="en-US" sz="2000" b="0" i="1" smtClean="0">
                              <a:latin typeface="Cambria Math"/>
                            </a:rPr>
                          </m:ctrlPr>
                        </m:barPr>
                        <m:e>
                          <m:r>
                            <a:rPr lang="en-US" sz="2000" b="0" i="1" smtClean="0">
                              <a:latin typeface="Cambria Math"/>
                            </a:rPr>
                            <m:t>𝑧</m:t>
                          </m:r>
                        </m:e>
                      </m:bar>
                      <m:r>
                        <a:rPr lang="en-US" sz="2000" b="0" i="1" smtClean="0">
                          <a:latin typeface="Cambria Math"/>
                        </a:rPr>
                        <m:t>+</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7</m:t>
                          </m:r>
                        </m:sub>
                      </m:sSub>
                      <m:r>
                        <a:rPr lang="en-US" sz="2000" b="0" i="1" smtClean="0">
                          <a:latin typeface="Cambria Math"/>
                        </a:rPr>
                        <m:t>⋅</m:t>
                      </m:r>
                      <m:r>
                        <a:rPr lang="en-US" sz="2000" b="0" i="1" smtClean="0">
                          <a:latin typeface="Cambria Math"/>
                        </a:rPr>
                        <m:t>𝑥𝑦𝑧</m:t>
                      </m:r>
                      <m:r>
                        <a:rPr lang="en-US" sz="2000" b="0" i="1" smtClean="0">
                          <a:latin typeface="Cambria Math"/>
                        </a:rPr>
                        <m:t>.</m:t>
                      </m:r>
                    </m:oMath>
                  </m:oMathPara>
                </a14:m>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914400" y="4953000"/>
                <a:ext cx="7315200" cy="1616981"/>
              </a:xfrm>
              <a:prstGeom prst="rect">
                <a:avLst/>
              </a:prstGeom>
              <a:blipFill rotWithShape="1">
                <a:blip r:embed="rId3"/>
                <a:stretch>
                  <a:fillRect l="-833" t="-1887" b="-2642"/>
                </a:stretch>
              </a:blipFill>
            </p:spPr>
            <p:txBody>
              <a:bodyPr/>
              <a:lstStyle/>
              <a:p>
                <a:r>
                  <a:rPr lang="en-US">
                    <a:noFill/>
                  </a:rPr>
                  <a:t> </a:t>
                </a:r>
              </a:p>
            </p:txBody>
          </p:sp>
        </mc:Fallback>
      </mc:AlternateContent>
    </p:spTree>
    <p:extLst>
      <p:ext uri="{BB962C8B-B14F-4D97-AF65-F5344CB8AC3E}">
        <p14:creationId xmlns:p14="http://schemas.microsoft.com/office/powerpoint/2010/main" val="2491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with Multiplexers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en-US" dirty="0" smtClean="0"/>
                  <a:t>The Boolean expression corresponding to this truth table can be written as:</a:t>
                </a:r>
              </a:p>
              <a:p>
                <a:pPr marL="0" indent="0">
                  <a:buNone/>
                </a:pPr>
                <a:r>
                  <a:rPr lang="en-US" b="0" dirty="0" smtClean="0"/>
                  <a:t>	</a:t>
                </a:r>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r>
                      <a:rPr lang="en-US" b="0" i="1" smtClean="0">
                        <a:latin typeface="Cambria Math"/>
                      </a:rPr>
                      <m:t>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𝑦</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3</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𝑦𝑧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4</m:t>
                        </m:r>
                      </m:sub>
                    </m:sSub>
                    <m:r>
                      <a:rPr lang="en-US" b="0" i="1" smtClean="0">
                        <a:latin typeface="Cambria Math"/>
                      </a:rPr>
                      <m:t>⋅</m:t>
                    </m:r>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5</m:t>
                        </m:r>
                      </m:sub>
                    </m:sSub>
                    <m:r>
                      <a:rPr lang="en-US" b="0" i="1" smtClean="0">
                        <a:latin typeface="Cambria Math"/>
                      </a:rPr>
                      <m:t>⋅</m:t>
                    </m:r>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6</m:t>
                        </m:r>
                      </m:sub>
                    </m:sSub>
                    <m:r>
                      <a:rPr lang="en-US" b="0" i="1" smtClean="0">
                        <a:latin typeface="Cambria Math"/>
                      </a:rPr>
                      <m:t>𝑥𝑦</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7</m:t>
                        </m:r>
                      </m:sub>
                    </m:sSub>
                    <m:r>
                      <a:rPr lang="en-US" b="0" i="1" smtClean="0">
                        <a:latin typeface="Cambria Math"/>
                      </a:rPr>
                      <m:t>⋅</m:t>
                    </m:r>
                    <m:r>
                      <a:rPr lang="en-US" b="0" i="1" smtClean="0">
                        <a:latin typeface="Cambria Math"/>
                      </a:rPr>
                      <m:t>𝑥𝑦𝑧</m:t>
                    </m:r>
                    <m:r>
                      <a:rPr lang="en-US" b="0" i="1" smtClean="0">
                        <a:latin typeface="Cambria Math"/>
                      </a:rPr>
                      <m:t>.</m:t>
                    </m:r>
                  </m:oMath>
                </a14:m>
                <a:endParaRPr lang="en-US" b="0" dirty="0" smtClean="0"/>
              </a:p>
              <a:p>
                <a:r>
                  <a:rPr lang="en-US" dirty="0" smtClean="0"/>
                  <a:t>The Boolean expression for an 8-to-1-line multiplexer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0</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2</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2</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2</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3</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4</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5</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6</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7</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e>
                      </m:d>
                      <m:r>
                        <a:rPr lang="en-US" b="0" i="1" smtClean="0">
                          <a:latin typeface="Cambria Math"/>
                        </a:rPr>
                        <m:t>.</m:t>
                      </m:r>
                    </m:oMath>
                  </m:oMathPara>
                </a14:m>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a:stretch>
              </a:blipFill>
            </p:spPr>
            <p:txBody>
              <a:bodyPr/>
              <a:lstStyle/>
              <a:p>
                <a:r>
                  <a:rPr lang="en-US">
                    <a:noFill/>
                  </a:rPr>
                  <a:t> </a:t>
                </a:r>
              </a:p>
            </p:txBody>
          </p:sp>
        </mc:Fallback>
      </mc:AlternateContent>
    </p:spTree>
    <p:extLst>
      <p:ext uri="{BB962C8B-B14F-4D97-AF65-F5344CB8AC3E}">
        <p14:creationId xmlns:p14="http://schemas.microsoft.com/office/powerpoint/2010/main" val="1707332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with Multiplexers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219200"/>
                <a:ext cx="8534400" cy="4525963"/>
              </a:xfrm>
            </p:spPr>
            <p:txBody>
              <a:bodyPr>
                <a:normAutofit/>
              </a:bodyPr>
              <a:lstStyle/>
              <a:p>
                <a:r>
                  <a:rPr lang="en-US" sz="2400" dirty="0" smtClean="0"/>
                  <a:t>If E is logic-1 then the latter is transformed into the former by replacing </a:t>
                </a:r>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𝑖</m:t>
                        </m:r>
                      </m:sub>
                    </m:sSub>
                  </m:oMath>
                </a14:m>
                <a:r>
                  <a:rPr lang="en-US" sz="2400" dirty="0" smtClean="0"/>
                  <a:t> with </a:t>
                </a:r>
                <a14:m>
                  <m:oMath xmlns:m="http://schemas.openxmlformats.org/officeDocument/2006/math">
                    <m:sSub>
                      <m:sSubPr>
                        <m:ctrlPr>
                          <a:rPr lang="en-US" sz="2400" b="0" i="1" smtClean="0">
                            <a:latin typeface="Cambria Math"/>
                          </a:rPr>
                        </m:ctrlPr>
                      </m:sSubPr>
                      <m:e>
                        <m:r>
                          <a:rPr lang="en-US" sz="2400" b="0" i="1" smtClean="0">
                            <a:latin typeface="Cambria Math"/>
                          </a:rPr>
                          <m:t>𝑓</m:t>
                        </m:r>
                      </m:e>
                      <m:sub>
                        <m:r>
                          <a:rPr lang="en-US" sz="2400" b="0" i="1" smtClean="0">
                            <a:latin typeface="Cambria Math"/>
                          </a:rPr>
                          <m:t>𝑖</m:t>
                        </m:r>
                      </m:sub>
                    </m:sSub>
                  </m:oMath>
                </a14:m>
                <a:r>
                  <a:rPr lang="en-US" sz="2400" dirty="0" smtClean="0"/>
                  <a:t>, </a:t>
                </a:r>
                <a14:m>
                  <m:oMath xmlns:m="http://schemas.openxmlformats.org/officeDocument/2006/math">
                    <m:sSub>
                      <m:sSubPr>
                        <m:ctrlPr>
                          <a:rPr lang="en-US" sz="2400" b="0" i="1" dirty="0" smtClean="0">
                            <a:latin typeface="Cambria Math"/>
                          </a:rPr>
                        </m:ctrlPr>
                      </m:sSubPr>
                      <m:e>
                        <m:r>
                          <a:rPr lang="en-US" sz="2400" b="0" i="1" dirty="0" smtClean="0">
                            <a:latin typeface="Cambria Math"/>
                          </a:rPr>
                          <m:t>𝑆</m:t>
                        </m:r>
                      </m:e>
                      <m:sub>
                        <m:r>
                          <a:rPr lang="en-US" sz="2400" b="0" i="1" dirty="0" smtClean="0">
                            <a:latin typeface="Cambria Math"/>
                          </a:rPr>
                          <m:t>2</m:t>
                        </m:r>
                      </m:sub>
                    </m:sSub>
                  </m:oMath>
                </a14:m>
                <a:r>
                  <a:rPr lang="en-US" sz="2400" dirty="0" smtClean="0"/>
                  <a:t> with </a:t>
                </a:r>
                <a14:m>
                  <m:oMath xmlns:m="http://schemas.openxmlformats.org/officeDocument/2006/math">
                    <m:r>
                      <a:rPr lang="en-US" sz="2400" b="0" i="1" smtClean="0">
                        <a:latin typeface="Cambria Math"/>
                      </a:rPr>
                      <m:t>𝑥</m:t>
                    </m:r>
                  </m:oMath>
                </a14:m>
                <a:r>
                  <a:rPr lang="en-US" sz="2400" dirty="0" smtClean="0"/>
                  <a:t>, </a:t>
                </a:r>
                <a14:m>
                  <m:oMath xmlns:m="http://schemas.openxmlformats.org/officeDocument/2006/math">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1</m:t>
                        </m:r>
                      </m:sub>
                    </m:sSub>
                  </m:oMath>
                </a14:m>
                <a:r>
                  <a:rPr lang="en-US" sz="2400" dirty="0" smtClean="0"/>
                  <a:t> with </a:t>
                </a:r>
                <a14:m>
                  <m:oMath xmlns:m="http://schemas.openxmlformats.org/officeDocument/2006/math">
                    <m:r>
                      <a:rPr lang="en-US" sz="2400" b="0" i="1" smtClean="0">
                        <a:latin typeface="Cambria Math"/>
                      </a:rPr>
                      <m:t>𝑦</m:t>
                    </m:r>
                  </m:oMath>
                </a14:m>
                <a:r>
                  <a:rPr lang="en-US" sz="2400" dirty="0" smtClean="0"/>
                  <a:t>, and </a:t>
                </a:r>
                <a14:m>
                  <m:oMath xmlns:m="http://schemas.openxmlformats.org/officeDocument/2006/math">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0</m:t>
                        </m:r>
                      </m:sub>
                    </m:sSub>
                  </m:oMath>
                </a14:m>
                <a:r>
                  <a:rPr lang="en-US" sz="2400" dirty="0" smtClean="0"/>
                  <a:t> with z.</a:t>
                </a:r>
              </a:p>
              <a:p>
                <a:r>
                  <a:rPr lang="en-US" sz="2400" dirty="0" smtClean="0"/>
                  <a:t>Placing </a:t>
                </a:r>
                <a14:m>
                  <m:oMath xmlns:m="http://schemas.openxmlformats.org/officeDocument/2006/math">
                    <m:r>
                      <a:rPr lang="en-US" sz="2400" b="0" i="1" smtClean="0">
                        <a:latin typeface="Cambria Math"/>
                      </a:rPr>
                      <m:t>𝑥</m:t>
                    </m:r>
                    <m:r>
                      <a:rPr lang="en-US" sz="2400" b="0" i="1" smtClean="0">
                        <a:latin typeface="Cambria Math"/>
                      </a:rPr>
                      <m:t>,</m:t>
                    </m:r>
                    <m:r>
                      <a:rPr lang="en-US" sz="2400" b="0" i="1" smtClean="0">
                        <a:latin typeface="Cambria Math"/>
                      </a:rPr>
                      <m:t>𝑦</m:t>
                    </m:r>
                    <m:r>
                      <a:rPr lang="en-US" sz="2400" b="0" i="1" smtClean="0">
                        <a:latin typeface="Cambria Math"/>
                      </a:rPr>
                      <m:t>,</m:t>
                    </m:r>
                    <m:r>
                      <a:rPr lang="en-US" sz="2400" b="0" i="1" smtClean="0">
                        <a:latin typeface="Cambria Math"/>
                      </a:rPr>
                      <m:t>𝑧</m:t>
                    </m:r>
                  </m:oMath>
                </a14:m>
                <a:r>
                  <a:rPr lang="en-US" sz="2400" dirty="0" smtClean="0"/>
                  <a:t> on the select lines </a:t>
                </a:r>
                <a14:m>
                  <m:oMath xmlns:m="http://schemas.openxmlformats.org/officeDocument/2006/math">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𝑆</m:t>
                        </m:r>
                      </m:e>
                      <m:sub>
                        <m:r>
                          <a:rPr lang="en-US" sz="2400" b="0" i="1" smtClean="0">
                            <a:latin typeface="Cambria Math"/>
                          </a:rPr>
                          <m:t>0</m:t>
                        </m:r>
                      </m:sub>
                    </m:sSub>
                  </m:oMath>
                </a14:m>
                <a:r>
                  <a:rPr lang="en-US" sz="2400" dirty="0" smtClean="0"/>
                  <a:t>, respectively and placing the functional values </a:t>
                </a:r>
                <a14:m>
                  <m:oMath xmlns:m="http://schemas.openxmlformats.org/officeDocument/2006/math">
                    <m:sSub>
                      <m:sSubPr>
                        <m:ctrlPr>
                          <a:rPr lang="en-US" sz="2400" b="0" i="1" smtClean="0">
                            <a:latin typeface="Cambria Math"/>
                          </a:rPr>
                        </m:ctrlPr>
                      </m:sSubPr>
                      <m:e>
                        <m:r>
                          <a:rPr lang="en-US" sz="2400" b="0" i="1" smtClean="0">
                            <a:latin typeface="Cambria Math"/>
                          </a:rPr>
                          <m:t>𝑓</m:t>
                        </m:r>
                      </m:e>
                      <m:sub>
                        <m:r>
                          <a:rPr lang="en-US" sz="2400" b="0" i="1" smtClean="0">
                            <a:latin typeface="Cambria Math"/>
                          </a:rPr>
                          <m:t>𝑖</m:t>
                        </m:r>
                      </m:sub>
                    </m:sSub>
                  </m:oMath>
                </a14:m>
                <a:r>
                  <a:rPr lang="en-US" sz="2400" dirty="0" smtClean="0"/>
                  <a:t> on data input lines </a:t>
                </a:r>
                <a14:m>
                  <m:oMath xmlns:m="http://schemas.openxmlformats.org/officeDocument/2006/math">
                    <m:sSub>
                      <m:sSubPr>
                        <m:ctrlPr>
                          <a:rPr lang="en-US" sz="2400" b="0" i="1" smtClean="0">
                            <a:latin typeface="Cambria Math"/>
                          </a:rPr>
                        </m:ctrlPr>
                      </m:sSubPr>
                      <m:e>
                        <m:r>
                          <a:rPr lang="en-US" sz="2400" b="0" i="1" smtClean="0">
                            <a:latin typeface="Cambria Math"/>
                          </a:rPr>
                          <m:t>𝐼</m:t>
                        </m:r>
                      </m:e>
                      <m:sub>
                        <m:r>
                          <a:rPr lang="en-US" sz="2400" b="0" i="1" smtClean="0">
                            <a:latin typeface="Cambria Math"/>
                          </a:rPr>
                          <m:t>𝑖</m:t>
                        </m:r>
                      </m:sub>
                    </m:sSub>
                  </m:oMath>
                </a14:m>
                <a:r>
                  <a:rPr lang="en-US" sz="2400" dirty="0" smtClean="0"/>
                  <a:t>.</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219200"/>
                <a:ext cx="8534400" cy="4525963"/>
              </a:xfrm>
              <a:blipFill rotWithShape="1">
                <a:blip r:embed="rId2"/>
                <a:stretch>
                  <a:fillRect l="-929" t="-1078"/>
                </a:stretch>
              </a:blipFill>
            </p:spPr>
            <p:txBody>
              <a:bodyPr/>
              <a:lstStyle/>
              <a:p>
                <a:r>
                  <a:rPr lang="en-US">
                    <a:noFill/>
                  </a:rPr>
                  <a:t> </a:t>
                </a:r>
              </a:p>
            </p:txBody>
          </p:sp>
        </mc:Fallback>
      </mc:AlternateContent>
      <p:grpSp>
        <p:nvGrpSpPr>
          <p:cNvPr id="111" name="Group 110"/>
          <p:cNvGrpSpPr/>
          <p:nvPr/>
        </p:nvGrpSpPr>
        <p:grpSpPr>
          <a:xfrm>
            <a:off x="2895600" y="3212068"/>
            <a:ext cx="2781300" cy="3264932"/>
            <a:chOff x="4419600" y="1371600"/>
            <a:chExt cx="4038600" cy="5334000"/>
          </a:xfrm>
        </p:grpSpPr>
        <p:sp>
          <p:nvSpPr>
            <p:cNvPr id="71" name="Rectangle 70"/>
            <p:cNvSpPr/>
            <p:nvPr/>
          </p:nvSpPr>
          <p:spPr>
            <a:xfrm>
              <a:off x="5562600" y="1371600"/>
              <a:ext cx="228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5715000" y="1524000"/>
              <a:ext cx="1905000" cy="646331"/>
            </a:xfrm>
            <a:prstGeom prst="rect">
              <a:avLst/>
            </a:prstGeom>
            <a:noFill/>
          </p:spPr>
          <p:txBody>
            <a:bodyPr wrap="square" rtlCol="0">
              <a:spAutoFit/>
            </a:bodyPr>
            <a:lstStyle/>
            <a:p>
              <a:pPr algn="ctr"/>
              <a:r>
                <a:rPr lang="en-US" dirty="0" smtClean="0"/>
                <a:t>8-to-1 </a:t>
              </a:r>
            </a:p>
            <a:p>
              <a:pPr algn="ctr"/>
              <a:r>
                <a:rPr lang="en-US" dirty="0" smtClean="0"/>
                <a:t>MUX</a:t>
              </a:r>
              <a:endParaRPr lang="en-US" dirty="0"/>
            </a:p>
          </p:txBody>
        </p:sp>
        <p:cxnSp>
          <p:nvCxnSpPr>
            <p:cNvPr id="73" name="Straight Connector 72"/>
            <p:cNvCxnSpPr/>
            <p:nvPr/>
          </p:nvCxnSpPr>
          <p:spPr>
            <a:xfrm>
              <a:off x="4953000" y="18045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953000" y="22434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53000" y="26427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53000" y="30816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953000" y="35571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953000" y="39960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953000" y="43953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53000" y="48342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53000" y="55626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848600" y="3581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1722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7056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2390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6" name="TextBox 85"/>
                <p:cNvSpPr txBox="1"/>
                <p:nvPr/>
              </p:nvSpPr>
              <p:spPr>
                <a:xfrm>
                  <a:off x="5562600" y="161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m:oMathPara>
                  </a14:m>
                  <a:endParaRPr lang="en-US" dirty="0"/>
                </a:p>
              </p:txBody>
            </p:sp>
          </mc:Choice>
          <mc:Fallback>
            <p:sp>
              <p:nvSpPr>
                <p:cNvPr id="86" name="TextBox 85"/>
                <p:cNvSpPr txBox="1">
                  <a:spLocks noRot="1" noChangeAspect="1" noMove="1" noResize="1" noEditPoints="1" noAdjustHandles="1" noChangeArrowheads="1" noChangeShapeType="1" noTextEdit="1"/>
                </p:cNvSpPr>
                <p:nvPr/>
              </p:nvSpPr>
              <p:spPr>
                <a:xfrm>
                  <a:off x="5562600" y="1611868"/>
                  <a:ext cx="533400" cy="369332"/>
                </a:xfrm>
                <a:prstGeom prst="rect">
                  <a:avLst/>
                </a:prstGeom>
                <a:blipFill rotWithShape="1">
                  <a:blip r:embed="rId3"/>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7" name="TextBox 86"/>
                <p:cNvSpPr txBox="1"/>
                <p:nvPr/>
              </p:nvSpPr>
              <p:spPr>
                <a:xfrm>
                  <a:off x="5562600" y="20690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m:oMathPara>
                  </a14:m>
                  <a:endParaRPr lang="en-US" dirty="0"/>
                </a:p>
              </p:txBody>
            </p:sp>
          </mc:Choice>
          <mc:Fallback>
            <p:sp>
              <p:nvSpPr>
                <p:cNvPr id="87" name="TextBox 86"/>
                <p:cNvSpPr txBox="1">
                  <a:spLocks noRot="1" noChangeAspect="1" noMove="1" noResize="1" noEditPoints="1" noAdjustHandles="1" noChangeArrowheads="1" noChangeShapeType="1" noTextEdit="1"/>
                </p:cNvSpPr>
                <p:nvPr/>
              </p:nvSpPr>
              <p:spPr>
                <a:xfrm>
                  <a:off x="5562600" y="2069068"/>
                  <a:ext cx="533400" cy="369332"/>
                </a:xfrm>
                <a:prstGeom prst="rect">
                  <a:avLst/>
                </a:prstGeom>
                <a:blipFill rotWithShape="1">
                  <a:blip r:embed="rId4"/>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8" name="TextBox 87"/>
                <p:cNvSpPr txBox="1"/>
                <p:nvPr/>
              </p:nvSpPr>
              <p:spPr>
                <a:xfrm>
                  <a:off x="5562600" y="252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m:oMathPara>
                  </a14:m>
                  <a:endParaRPr lang="en-US" dirty="0"/>
                </a:p>
              </p:txBody>
            </p:sp>
          </mc:Choice>
          <mc:Fallback>
            <p:sp>
              <p:nvSpPr>
                <p:cNvPr id="88" name="TextBox 87"/>
                <p:cNvSpPr txBox="1">
                  <a:spLocks noRot="1" noChangeAspect="1" noMove="1" noResize="1" noEditPoints="1" noAdjustHandles="1" noChangeArrowheads="1" noChangeShapeType="1" noTextEdit="1"/>
                </p:cNvSpPr>
                <p:nvPr/>
              </p:nvSpPr>
              <p:spPr>
                <a:xfrm>
                  <a:off x="5562600" y="2526268"/>
                  <a:ext cx="533400" cy="369332"/>
                </a:xfrm>
                <a:prstGeom prst="rect">
                  <a:avLst/>
                </a:prstGeom>
                <a:blipFill rotWithShape="1">
                  <a:blip r:embed="rId5"/>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9" name="TextBox 88"/>
                <p:cNvSpPr txBox="1"/>
                <p:nvPr/>
              </p:nvSpPr>
              <p:spPr>
                <a:xfrm>
                  <a:off x="5562600" y="2971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m:oMathPara>
                  </a14:m>
                  <a:endParaRPr lang="en-US" dirty="0"/>
                </a:p>
              </p:txBody>
            </p:sp>
          </mc:Choice>
          <mc:Fallback>
            <p:sp>
              <p:nvSpPr>
                <p:cNvPr id="89" name="TextBox 88"/>
                <p:cNvSpPr txBox="1">
                  <a:spLocks noRot="1" noChangeAspect="1" noMove="1" noResize="1" noEditPoints="1" noAdjustHandles="1" noChangeArrowheads="1" noChangeShapeType="1" noTextEdit="1"/>
                </p:cNvSpPr>
                <p:nvPr/>
              </p:nvSpPr>
              <p:spPr>
                <a:xfrm>
                  <a:off x="5562600" y="2971800"/>
                  <a:ext cx="533400" cy="369332"/>
                </a:xfrm>
                <a:prstGeom prst="rect">
                  <a:avLst/>
                </a:prstGeom>
                <a:blipFill rotWithShape="1">
                  <a:blip r:embed="rId6"/>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TextBox 89"/>
                <p:cNvSpPr txBox="1"/>
                <p:nvPr/>
              </p:nvSpPr>
              <p:spPr>
                <a:xfrm>
                  <a:off x="5562600" y="3352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4</m:t>
                            </m:r>
                          </m:sub>
                        </m:sSub>
                      </m:oMath>
                    </m:oMathPara>
                  </a14:m>
                  <a:endParaRPr lang="en-US" dirty="0"/>
                </a:p>
              </p:txBody>
            </p:sp>
          </mc:Choice>
          <mc:Fallback>
            <p:sp>
              <p:nvSpPr>
                <p:cNvPr id="90" name="TextBox 89"/>
                <p:cNvSpPr txBox="1">
                  <a:spLocks noRot="1" noChangeAspect="1" noMove="1" noResize="1" noEditPoints="1" noAdjustHandles="1" noChangeArrowheads="1" noChangeShapeType="1" noTextEdit="1"/>
                </p:cNvSpPr>
                <p:nvPr/>
              </p:nvSpPr>
              <p:spPr>
                <a:xfrm>
                  <a:off x="5562600" y="3352800"/>
                  <a:ext cx="533400" cy="369332"/>
                </a:xfrm>
                <a:prstGeom prst="rect">
                  <a:avLst/>
                </a:prstGeom>
                <a:blipFill rotWithShape="1">
                  <a:blip r:embed="rId7"/>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1" name="TextBox 90"/>
                <p:cNvSpPr txBox="1"/>
                <p:nvPr/>
              </p:nvSpPr>
              <p:spPr>
                <a:xfrm>
                  <a:off x="5562600" y="38216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5</m:t>
                            </m:r>
                          </m:sub>
                        </m:sSub>
                      </m:oMath>
                    </m:oMathPara>
                  </a14:m>
                  <a:endParaRPr lang="en-US" dirty="0"/>
                </a:p>
              </p:txBody>
            </p:sp>
          </mc:Choice>
          <mc:Fallback>
            <p:sp>
              <p:nvSpPr>
                <p:cNvPr id="91" name="TextBox 90"/>
                <p:cNvSpPr txBox="1">
                  <a:spLocks noRot="1" noChangeAspect="1" noMove="1" noResize="1" noEditPoints="1" noAdjustHandles="1" noChangeArrowheads="1" noChangeShapeType="1" noTextEdit="1"/>
                </p:cNvSpPr>
                <p:nvPr/>
              </p:nvSpPr>
              <p:spPr>
                <a:xfrm>
                  <a:off x="5562600" y="3821668"/>
                  <a:ext cx="533400" cy="369332"/>
                </a:xfrm>
                <a:prstGeom prst="rect">
                  <a:avLst/>
                </a:prstGeom>
                <a:blipFill rotWithShape="1">
                  <a:blip r:embed="rId8"/>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2" name="TextBox 91"/>
                <p:cNvSpPr txBox="1"/>
                <p:nvPr/>
              </p:nvSpPr>
              <p:spPr>
                <a:xfrm>
                  <a:off x="5562600" y="4267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6</m:t>
                            </m:r>
                          </m:sub>
                        </m:sSub>
                      </m:oMath>
                    </m:oMathPara>
                  </a14:m>
                  <a:endParaRPr lang="en-US" dirty="0"/>
                </a:p>
              </p:txBody>
            </p:sp>
          </mc:Choice>
          <mc:Fallback>
            <p:sp>
              <p:nvSpPr>
                <p:cNvPr id="92" name="TextBox 91"/>
                <p:cNvSpPr txBox="1">
                  <a:spLocks noRot="1" noChangeAspect="1" noMove="1" noResize="1" noEditPoints="1" noAdjustHandles="1" noChangeArrowheads="1" noChangeShapeType="1" noTextEdit="1"/>
                </p:cNvSpPr>
                <p:nvPr/>
              </p:nvSpPr>
              <p:spPr>
                <a:xfrm>
                  <a:off x="5562600" y="4267200"/>
                  <a:ext cx="533400" cy="369332"/>
                </a:xfrm>
                <a:prstGeom prst="rect">
                  <a:avLst/>
                </a:prstGeom>
                <a:blipFill rotWithShape="1">
                  <a:blip r:embed="rId9"/>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Box 92"/>
                <p:cNvSpPr txBox="1"/>
                <p:nvPr/>
              </p:nvSpPr>
              <p:spPr>
                <a:xfrm>
                  <a:off x="5562600" y="47360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7</m:t>
                            </m:r>
                          </m:sub>
                        </m:sSub>
                      </m:oMath>
                    </m:oMathPara>
                  </a14:m>
                  <a:endParaRPr lang="en-US" dirty="0"/>
                </a:p>
              </p:txBody>
            </p:sp>
          </mc:Choice>
          <mc:Fallback>
            <p:sp>
              <p:nvSpPr>
                <p:cNvPr id="93" name="TextBox 92"/>
                <p:cNvSpPr txBox="1">
                  <a:spLocks noRot="1" noChangeAspect="1" noMove="1" noResize="1" noEditPoints="1" noAdjustHandles="1" noChangeArrowheads="1" noChangeShapeType="1" noTextEdit="1"/>
                </p:cNvSpPr>
                <p:nvPr/>
              </p:nvSpPr>
              <p:spPr>
                <a:xfrm>
                  <a:off x="5562600" y="4736068"/>
                  <a:ext cx="533400" cy="369332"/>
                </a:xfrm>
                <a:prstGeom prst="rect">
                  <a:avLst/>
                </a:prstGeom>
                <a:blipFill rotWithShape="1">
                  <a:blip r:embed="rId10"/>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4" name="TextBox 93"/>
                <p:cNvSpPr txBox="1"/>
                <p:nvPr/>
              </p:nvSpPr>
              <p:spPr>
                <a:xfrm>
                  <a:off x="55626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𝐸</m:t>
                        </m:r>
                      </m:oMath>
                    </m:oMathPara>
                  </a14:m>
                  <a:endParaRPr lang="en-US" dirty="0"/>
                </a:p>
              </p:txBody>
            </p:sp>
          </mc:Choice>
          <mc:Fallback>
            <p:sp>
              <p:nvSpPr>
                <p:cNvPr id="94" name="TextBox 93"/>
                <p:cNvSpPr txBox="1">
                  <a:spLocks noRot="1" noChangeAspect="1" noMove="1" noResize="1" noEditPoints="1" noAdjustHandles="1" noChangeArrowheads="1" noChangeShapeType="1" noTextEdit="1"/>
                </p:cNvSpPr>
                <p:nvPr/>
              </p:nvSpPr>
              <p:spPr>
                <a:xfrm>
                  <a:off x="5562600" y="5421868"/>
                  <a:ext cx="533400" cy="369332"/>
                </a:xfrm>
                <a:prstGeom prst="rect">
                  <a:avLst/>
                </a:prstGeom>
                <a:blipFill rotWithShape="1">
                  <a:blip r:embed="rId11"/>
                  <a:stretch>
                    <a:fillRect b="-513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5" name="TextBox 94"/>
                <p:cNvSpPr txBox="1"/>
                <p:nvPr/>
              </p:nvSpPr>
              <p:spPr>
                <a:xfrm>
                  <a:off x="5943600" y="5410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p:sp>
              <p:nvSpPr>
                <p:cNvPr id="95" name="TextBox 94"/>
                <p:cNvSpPr txBox="1">
                  <a:spLocks noRot="1" noChangeAspect="1" noMove="1" noResize="1" noEditPoints="1" noAdjustHandles="1" noChangeArrowheads="1" noChangeShapeType="1" noTextEdit="1"/>
                </p:cNvSpPr>
                <p:nvPr/>
              </p:nvSpPr>
              <p:spPr>
                <a:xfrm>
                  <a:off x="5943600" y="5410200"/>
                  <a:ext cx="533400" cy="369332"/>
                </a:xfrm>
                <a:prstGeom prst="rect">
                  <a:avLst/>
                </a:prstGeom>
                <a:blipFill rotWithShape="1">
                  <a:blip r:embed="rId12"/>
                  <a:stretch>
                    <a:fillRect b="-578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6" name="TextBox 95"/>
                <p:cNvSpPr txBox="1"/>
                <p:nvPr/>
              </p:nvSpPr>
              <p:spPr>
                <a:xfrm>
                  <a:off x="64770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p:sp>
              <p:nvSpPr>
                <p:cNvPr id="96" name="TextBox 95"/>
                <p:cNvSpPr txBox="1">
                  <a:spLocks noRot="1" noChangeAspect="1" noMove="1" noResize="1" noEditPoints="1" noAdjustHandles="1" noChangeArrowheads="1" noChangeShapeType="1" noTextEdit="1"/>
                </p:cNvSpPr>
                <p:nvPr/>
              </p:nvSpPr>
              <p:spPr>
                <a:xfrm>
                  <a:off x="6477000" y="5421868"/>
                  <a:ext cx="533400" cy="369332"/>
                </a:xfrm>
                <a:prstGeom prst="rect">
                  <a:avLst/>
                </a:prstGeom>
                <a:blipFill rotWithShape="1">
                  <a:blip r:embed="rId13"/>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7" name="TextBox 96"/>
                <p:cNvSpPr txBox="1"/>
                <p:nvPr/>
              </p:nvSpPr>
              <p:spPr>
                <a:xfrm>
                  <a:off x="69342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0</m:t>
                            </m:r>
                          </m:sub>
                        </m:sSub>
                      </m:oMath>
                    </m:oMathPara>
                  </a14:m>
                  <a:endParaRPr lang="en-US" dirty="0"/>
                </a:p>
              </p:txBody>
            </p:sp>
          </mc:Choice>
          <mc:Fallback>
            <p:sp>
              <p:nvSpPr>
                <p:cNvPr id="97" name="TextBox 96"/>
                <p:cNvSpPr txBox="1">
                  <a:spLocks noRot="1" noChangeAspect="1" noMove="1" noResize="1" noEditPoints="1" noAdjustHandles="1" noChangeArrowheads="1" noChangeShapeType="1" noTextEdit="1"/>
                </p:cNvSpPr>
                <p:nvPr/>
              </p:nvSpPr>
              <p:spPr>
                <a:xfrm>
                  <a:off x="6934200" y="5421868"/>
                  <a:ext cx="533400" cy="369332"/>
                </a:xfrm>
                <a:prstGeom prst="rect">
                  <a:avLst/>
                </a:prstGeom>
                <a:blipFill rotWithShape="1">
                  <a:blip r:embed="rId14"/>
                  <a:stretch>
                    <a:fillRect b="-621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8" name="TextBox 97"/>
                <p:cNvSpPr txBox="1"/>
                <p:nvPr/>
              </p:nvSpPr>
              <p:spPr>
                <a:xfrm>
                  <a:off x="7848600" y="3095395"/>
                  <a:ext cx="533401" cy="369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𝑓</m:t>
                        </m:r>
                      </m:oMath>
                    </m:oMathPara>
                  </a14:m>
                  <a:endParaRPr lang="en-US" dirty="0"/>
                </a:p>
              </p:txBody>
            </p:sp>
          </mc:Choice>
          <mc:Fallback>
            <p:sp>
              <p:nvSpPr>
                <p:cNvPr id="98" name="TextBox 97"/>
                <p:cNvSpPr txBox="1">
                  <a:spLocks noRot="1" noChangeAspect="1" noMove="1" noResize="1" noEditPoints="1" noAdjustHandles="1" noChangeArrowheads="1" noChangeShapeType="1" noTextEdit="1"/>
                </p:cNvSpPr>
                <p:nvPr/>
              </p:nvSpPr>
              <p:spPr>
                <a:xfrm>
                  <a:off x="7848600" y="3095395"/>
                  <a:ext cx="533401" cy="369331"/>
                </a:xfrm>
                <a:prstGeom prst="rect">
                  <a:avLst/>
                </a:prstGeom>
                <a:blipFill rotWithShape="1">
                  <a:blip r:embed="rId15"/>
                  <a:stretch>
                    <a:fillRect b="-8378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TextBox 98"/>
                <p:cNvSpPr txBox="1"/>
                <p:nvPr/>
              </p:nvSpPr>
              <p:spPr>
                <a:xfrm>
                  <a:off x="4419600" y="1600201"/>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0</m:t>
                            </m:r>
                          </m:sub>
                        </m:sSub>
                      </m:oMath>
                    </m:oMathPara>
                  </a14:m>
                  <a:endParaRPr lang="en-US" dirty="0"/>
                </a:p>
              </p:txBody>
            </p:sp>
          </mc:Choice>
          <mc:Fallback>
            <p:sp>
              <p:nvSpPr>
                <p:cNvPr id="99" name="TextBox 98"/>
                <p:cNvSpPr txBox="1">
                  <a:spLocks noRot="1" noChangeAspect="1" noMove="1" noResize="1" noEditPoints="1" noAdjustHandles="1" noChangeArrowheads="1" noChangeShapeType="1" noTextEdit="1"/>
                </p:cNvSpPr>
                <p:nvPr/>
              </p:nvSpPr>
              <p:spPr>
                <a:xfrm>
                  <a:off x="4419600" y="1600201"/>
                  <a:ext cx="533401" cy="603387"/>
                </a:xfrm>
                <a:prstGeom prst="rect">
                  <a:avLst/>
                </a:prstGeom>
                <a:blipFill rotWithShape="1">
                  <a:blip r:embed="rId16"/>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TextBox 99"/>
                <p:cNvSpPr txBox="1"/>
                <p:nvPr/>
              </p:nvSpPr>
              <p:spPr>
                <a:xfrm>
                  <a:off x="4419600" y="2057400"/>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oMath>
                    </m:oMathPara>
                  </a14:m>
                  <a:endParaRPr lang="en-US" dirty="0"/>
                </a:p>
              </p:txBody>
            </p:sp>
          </mc:Choice>
          <mc:Fallback>
            <p:sp>
              <p:nvSpPr>
                <p:cNvPr id="100" name="TextBox 99"/>
                <p:cNvSpPr txBox="1">
                  <a:spLocks noRot="1" noChangeAspect="1" noMove="1" noResize="1" noEditPoints="1" noAdjustHandles="1" noChangeArrowheads="1" noChangeShapeType="1" noTextEdit="1"/>
                </p:cNvSpPr>
                <p:nvPr/>
              </p:nvSpPr>
              <p:spPr>
                <a:xfrm>
                  <a:off x="4419600" y="2057400"/>
                  <a:ext cx="533401" cy="603387"/>
                </a:xfrm>
                <a:prstGeom prst="rect">
                  <a:avLst/>
                </a:prstGeom>
                <a:blipFill rotWithShape="1">
                  <a:blip r:embed="rId17"/>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TextBox 100"/>
                <p:cNvSpPr txBox="1"/>
                <p:nvPr/>
              </p:nvSpPr>
              <p:spPr>
                <a:xfrm>
                  <a:off x="4419600" y="2514600"/>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oMath>
                    </m:oMathPara>
                  </a14:m>
                  <a:endParaRPr lang="en-US" dirty="0"/>
                </a:p>
              </p:txBody>
            </p:sp>
          </mc:Choice>
          <mc:Fallback>
            <p:sp>
              <p:nvSpPr>
                <p:cNvPr id="101" name="TextBox 100"/>
                <p:cNvSpPr txBox="1">
                  <a:spLocks noRot="1" noChangeAspect="1" noMove="1" noResize="1" noEditPoints="1" noAdjustHandles="1" noChangeArrowheads="1" noChangeShapeType="1" noTextEdit="1"/>
                </p:cNvSpPr>
                <p:nvPr/>
              </p:nvSpPr>
              <p:spPr>
                <a:xfrm>
                  <a:off x="4419600" y="2514600"/>
                  <a:ext cx="533401" cy="603387"/>
                </a:xfrm>
                <a:prstGeom prst="rect">
                  <a:avLst/>
                </a:prstGeom>
                <a:blipFill rotWithShape="1">
                  <a:blip r:embed="rId18"/>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TextBox 101"/>
                <p:cNvSpPr txBox="1"/>
                <p:nvPr/>
              </p:nvSpPr>
              <p:spPr>
                <a:xfrm>
                  <a:off x="4419600" y="2960133"/>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3</m:t>
                            </m:r>
                          </m:sub>
                        </m:sSub>
                      </m:oMath>
                    </m:oMathPara>
                  </a14:m>
                  <a:endParaRPr lang="en-US" dirty="0"/>
                </a:p>
              </p:txBody>
            </p:sp>
          </mc:Choice>
          <mc:Fallback>
            <p:sp>
              <p:nvSpPr>
                <p:cNvPr id="102" name="TextBox 101"/>
                <p:cNvSpPr txBox="1">
                  <a:spLocks noRot="1" noChangeAspect="1" noMove="1" noResize="1" noEditPoints="1" noAdjustHandles="1" noChangeArrowheads="1" noChangeShapeType="1" noTextEdit="1"/>
                </p:cNvSpPr>
                <p:nvPr/>
              </p:nvSpPr>
              <p:spPr>
                <a:xfrm>
                  <a:off x="4419600" y="2960133"/>
                  <a:ext cx="533401" cy="603387"/>
                </a:xfrm>
                <a:prstGeom prst="rect">
                  <a:avLst/>
                </a:prstGeom>
                <a:blipFill rotWithShape="1">
                  <a:blip r:embed="rId19"/>
                  <a:stretch>
                    <a:fillRect l="-3333"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TextBox 102"/>
                <p:cNvSpPr txBox="1"/>
                <p:nvPr/>
              </p:nvSpPr>
              <p:spPr>
                <a:xfrm>
                  <a:off x="4419600" y="3341132"/>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4</m:t>
                            </m:r>
                          </m:sub>
                        </m:sSub>
                      </m:oMath>
                    </m:oMathPara>
                  </a14:m>
                  <a:endParaRPr lang="en-US" dirty="0"/>
                </a:p>
              </p:txBody>
            </p:sp>
          </mc:Choice>
          <mc:Fallback>
            <p:sp>
              <p:nvSpPr>
                <p:cNvPr id="103" name="TextBox 102"/>
                <p:cNvSpPr txBox="1">
                  <a:spLocks noRot="1" noChangeAspect="1" noMove="1" noResize="1" noEditPoints="1" noAdjustHandles="1" noChangeArrowheads="1" noChangeShapeType="1" noTextEdit="1"/>
                </p:cNvSpPr>
                <p:nvPr/>
              </p:nvSpPr>
              <p:spPr>
                <a:xfrm>
                  <a:off x="4419600" y="3341132"/>
                  <a:ext cx="533401" cy="603387"/>
                </a:xfrm>
                <a:prstGeom prst="rect">
                  <a:avLst/>
                </a:prstGeom>
                <a:blipFill rotWithShape="1">
                  <a:blip r:embed="rId20"/>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4" name="TextBox 103"/>
                <p:cNvSpPr txBox="1"/>
                <p:nvPr/>
              </p:nvSpPr>
              <p:spPr>
                <a:xfrm>
                  <a:off x="4419600" y="3809999"/>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5</m:t>
                            </m:r>
                          </m:sub>
                        </m:sSub>
                      </m:oMath>
                    </m:oMathPara>
                  </a14:m>
                  <a:endParaRPr lang="en-US" dirty="0"/>
                </a:p>
              </p:txBody>
            </p:sp>
          </mc:Choice>
          <mc:Fallback>
            <p:sp>
              <p:nvSpPr>
                <p:cNvPr id="104" name="TextBox 103"/>
                <p:cNvSpPr txBox="1">
                  <a:spLocks noRot="1" noChangeAspect="1" noMove="1" noResize="1" noEditPoints="1" noAdjustHandles="1" noChangeArrowheads="1" noChangeShapeType="1" noTextEdit="1"/>
                </p:cNvSpPr>
                <p:nvPr/>
              </p:nvSpPr>
              <p:spPr>
                <a:xfrm>
                  <a:off x="4419600" y="3809999"/>
                  <a:ext cx="533401" cy="603387"/>
                </a:xfrm>
                <a:prstGeom prst="rect">
                  <a:avLst/>
                </a:prstGeom>
                <a:blipFill rotWithShape="1">
                  <a:blip r:embed="rId21"/>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5" name="TextBox 104"/>
                <p:cNvSpPr txBox="1"/>
                <p:nvPr/>
              </p:nvSpPr>
              <p:spPr>
                <a:xfrm>
                  <a:off x="4419600" y="4255532"/>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6</m:t>
                            </m:r>
                          </m:sub>
                        </m:sSub>
                      </m:oMath>
                    </m:oMathPara>
                  </a14:m>
                  <a:endParaRPr lang="en-US" dirty="0"/>
                </a:p>
              </p:txBody>
            </p:sp>
          </mc:Choice>
          <mc:Fallback>
            <p:sp>
              <p:nvSpPr>
                <p:cNvPr id="105" name="TextBox 104"/>
                <p:cNvSpPr txBox="1">
                  <a:spLocks noRot="1" noChangeAspect="1" noMove="1" noResize="1" noEditPoints="1" noAdjustHandles="1" noChangeArrowheads="1" noChangeShapeType="1" noTextEdit="1"/>
                </p:cNvSpPr>
                <p:nvPr/>
              </p:nvSpPr>
              <p:spPr>
                <a:xfrm>
                  <a:off x="4419600" y="4255532"/>
                  <a:ext cx="533401" cy="603387"/>
                </a:xfrm>
                <a:prstGeom prst="rect">
                  <a:avLst/>
                </a:prstGeom>
                <a:blipFill rotWithShape="1">
                  <a:blip r:embed="rId22"/>
                  <a:stretch>
                    <a:fillRect l="-3333"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6" name="TextBox 105"/>
                <p:cNvSpPr txBox="1"/>
                <p:nvPr/>
              </p:nvSpPr>
              <p:spPr>
                <a:xfrm>
                  <a:off x="4419600" y="4724400"/>
                  <a:ext cx="533401" cy="60338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7</m:t>
                            </m:r>
                          </m:sub>
                        </m:sSub>
                      </m:oMath>
                    </m:oMathPara>
                  </a14:m>
                  <a:endParaRPr lang="en-US" dirty="0"/>
                </a:p>
              </p:txBody>
            </p:sp>
          </mc:Choice>
          <mc:Fallback>
            <p:sp>
              <p:nvSpPr>
                <p:cNvPr id="106" name="TextBox 105"/>
                <p:cNvSpPr txBox="1">
                  <a:spLocks noRot="1" noChangeAspect="1" noMove="1" noResize="1" noEditPoints="1" noAdjustHandles="1" noChangeArrowheads="1" noChangeShapeType="1" noTextEdit="1"/>
                </p:cNvSpPr>
                <p:nvPr/>
              </p:nvSpPr>
              <p:spPr>
                <a:xfrm>
                  <a:off x="4419600" y="4724400"/>
                  <a:ext cx="533401" cy="603387"/>
                </a:xfrm>
                <a:prstGeom prst="rect">
                  <a:avLst/>
                </a:prstGeom>
                <a:blipFill rotWithShape="1">
                  <a:blip r:embed="rId23"/>
                  <a:stretch>
                    <a:fillRect l="-3333"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7" name="TextBox 106"/>
                <p:cNvSpPr txBox="1"/>
                <p:nvPr/>
              </p:nvSpPr>
              <p:spPr>
                <a:xfrm>
                  <a:off x="4419600" y="5410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07" name="TextBox 106"/>
                <p:cNvSpPr txBox="1">
                  <a:spLocks noRot="1" noChangeAspect="1" noMove="1" noResize="1" noEditPoints="1" noAdjustHandles="1" noChangeArrowheads="1" noChangeShapeType="1" noTextEdit="1"/>
                </p:cNvSpPr>
                <p:nvPr/>
              </p:nvSpPr>
              <p:spPr>
                <a:xfrm>
                  <a:off x="4419600" y="5410200"/>
                  <a:ext cx="533400" cy="369332"/>
                </a:xfrm>
                <a:prstGeom prst="rect">
                  <a:avLst/>
                </a:prstGeom>
                <a:blipFill rotWithShape="1">
                  <a:blip r:embed="rId24"/>
                  <a:stretch>
                    <a:fillRect b="-47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8" name="TextBox 107"/>
                <p:cNvSpPr txBox="1"/>
                <p:nvPr/>
              </p:nvSpPr>
              <p:spPr>
                <a:xfrm>
                  <a:off x="5943600" y="63246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08" name="TextBox 107"/>
                <p:cNvSpPr txBox="1">
                  <a:spLocks noRot="1" noChangeAspect="1" noMove="1" noResize="1" noEditPoints="1" noAdjustHandles="1" noChangeArrowheads="1" noChangeShapeType="1" noTextEdit="1"/>
                </p:cNvSpPr>
                <p:nvPr/>
              </p:nvSpPr>
              <p:spPr>
                <a:xfrm>
                  <a:off x="5943600" y="6324600"/>
                  <a:ext cx="533400" cy="369332"/>
                </a:xfrm>
                <a:prstGeom prst="rect">
                  <a:avLst/>
                </a:prstGeom>
                <a:blipFill rotWithShape="1">
                  <a:blip r:embed="rId25"/>
                  <a:stretch>
                    <a:fillRect b="-4054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TextBox 108"/>
                <p:cNvSpPr txBox="1"/>
                <p:nvPr/>
              </p:nvSpPr>
              <p:spPr>
                <a:xfrm>
                  <a:off x="6477000" y="633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109" name="TextBox 108"/>
                <p:cNvSpPr txBox="1">
                  <a:spLocks noRot="1" noChangeAspect="1" noMove="1" noResize="1" noEditPoints="1" noAdjustHandles="1" noChangeArrowheads="1" noChangeShapeType="1" noTextEdit="1"/>
                </p:cNvSpPr>
                <p:nvPr/>
              </p:nvSpPr>
              <p:spPr>
                <a:xfrm>
                  <a:off x="6477000" y="6336268"/>
                  <a:ext cx="533400" cy="369332"/>
                </a:xfrm>
                <a:prstGeom prst="rect">
                  <a:avLst/>
                </a:prstGeom>
                <a:blipFill rotWithShape="1">
                  <a:blip r:embed="rId26"/>
                  <a:stretch>
                    <a:fillRect b="-684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TextBox 109"/>
                <p:cNvSpPr txBox="1"/>
                <p:nvPr/>
              </p:nvSpPr>
              <p:spPr>
                <a:xfrm>
                  <a:off x="6934200" y="633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110" name="TextBox 109"/>
                <p:cNvSpPr txBox="1">
                  <a:spLocks noRot="1" noChangeAspect="1" noMove="1" noResize="1" noEditPoints="1" noAdjustHandles="1" noChangeArrowheads="1" noChangeShapeType="1" noTextEdit="1"/>
                </p:cNvSpPr>
                <p:nvPr/>
              </p:nvSpPr>
              <p:spPr>
                <a:xfrm>
                  <a:off x="6934200" y="6336268"/>
                  <a:ext cx="533400" cy="369332"/>
                </a:xfrm>
                <a:prstGeom prst="rect">
                  <a:avLst/>
                </a:prstGeom>
                <a:blipFill rotWithShape="1">
                  <a:blip r:embed="rId27"/>
                  <a:stretch>
                    <a:fillRect b="-36842"/>
                  </a:stretch>
                </a:blipFill>
              </p:spPr>
              <p:txBody>
                <a:bodyPr/>
                <a:lstStyle/>
                <a:p>
                  <a:r>
                    <a:rPr lang="en-US">
                      <a:noFill/>
                    </a:rPr>
                    <a:t> </a:t>
                  </a:r>
                </a:p>
              </p:txBody>
            </p:sp>
          </mc:Fallback>
        </mc:AlternateContent>
      </p:grpSp>
    </p:spTree>
    <p:extLst>
      <p:ext uri="{BB962C8B-B14F-4D97-AF65-F5344CB8AC3E}">
        <p14:creationId xmlns:p14="http://schemas.microsoft.com/office/powerpoint/2010/main" val="95793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321855014"/>
                  </p:ext>
                </p:extLst>
              </p:nvPr>
            </p:nvGraphicFramePr>
            <p:xfrm>
              <a:off x="1524000" y="139700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321855014"/>
                  </p:ext>
                </p:extLst>
              </p:nvPr>
            </p:nvGraphicFramePr>
            <p:xfrm>
              <a:off x="1524000" y="139700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endParaRPr lang="en-US"/>
                        </a:p>
                      </a:txBody>
                      <a:tcPr>
                        <a:blipFill rotWithShape="1">
                          <a:blip r:embed="rId2"/>
                          <a:stretch>
                            <a:fillRect r="-298333" b="-822951"/>
                          </a:stretch>
                        </a:blipFill>
                      </a:tcPr>
                    </a:tc>
                    <a:tc>
                      <a:txBody>
                        <a:bodyPr/>
                        <a:lstStyle/>
                        <a:p>
                          <a:endParaRPr lang="en-US"/>
                        </a:p>
                      </a:txBody>
                      <a:tcPr>
                        <a:blipFill rotWithShape="1">
                          <a:blip r:embed="rId2"/>
                          <a:stretch>
                            <a:fillRect l="-98361" r="-193443" b="-822951"/>
                          </a:stretch>
                        </a:blipFill>
                      </a:tcPr>
                    </a:tc>
                    <a:tc>
                      <a:txBody>
                        <a:bodyPr/>
                        <a:lstStyle/>
                        <a:p>
                          <a:endParaRPr lang="en-US"/>
                        </a:p>
                      </a:txBody>
                      <a:tcPr>
                        <a:blipFill rotWithShape="1">
                          <a:blip r:embed="rId2"/>
                          <a:stretch>
                            <a:fillRect l="-208621" r="-103448" b="-822951"/>
                          </a:stretch>
                        </a:blipFill>
                      </a:tcPr>
                    </a:tc>
                    <a:tc>
                      <a:txBody>
                        <a:bodyPr/>
                        <a:lstStyle/>
                        <a:p>
                          <a:endParaRPr lang="en-US"/>
                        </a:p>
                      </a:txBody>
                      <a:tcPr>
                        <a:blipFill rotWithShape="1">
                          <a:blip r:embed="rId2"/>
                          <a:stretch>
                            <a:fillRect l="-298333" b="-8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100000" b="-7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200000" b="-6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406667" b="-431667"/>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498361" b="-324590"/>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598361" b="-2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798361" b="-24590"/>
                          </a:stretch>
                        </a:blipFill>
                      </a:tcPr>
                    </a:tc>
                  </a:tr>
                </a:tbl>
              </a:graphicData>
            </a:graphic>
          </p:graphicFrame>
        </mc:Fallback>
      </mc:AlternateContent>
      <p:sp>
        <p:nvSpPr>
          <p:cNvPr id="6" name="Rectangle 5"/>
          <p:cNvSpPr/>
          <p:nvPr/>
        </p:nvSpPr>
        <p:spPr>
          <a:xfrm>
            <a:off x="5562600" y="1371600"/>
            <a:ext cx="2286000" cy="457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0" y="1524000"/>
            <a:ext cx="1905000" cy="646331"/>
          </a:xfrm>
          <a:prstGeom prst="rect">
            <a:avLst/>
          </a:prstGeom>
          <a:noFill/>
        </p:spPr>
        <p:txBody>
          <a:bodyPr wrap="square" rtlCol="0">
            <a:spAutoFit/>
          </a:bodyPr>
          <a:lstStyle/>
          <a:p>
            <a:pPr algn="ctr"/>
            <a:r>
              <a:rPr lang="en-US" dirty="0" smtClean="0"/>
              <a:t>8-to-1 </a:t>
            </a:r>
          </a:p>
          <a:p>
            <a:pPr algn="ctr"/>
            <a:r>
              <a:rPr lang="en-US" dirty="0" smtClean="0"/>
              <a:t>MUX</a:t>
            </a:r>
            <a:endParaRPr lang="en-US" dirty="0"/>
          </a:p>
        </p:txBody>
      </p:sp>
      <p:cxnSp>
        <p:nvCxnSpPr>
          <p:cNvPr id="9" name="Straight Connector 8"/>
          <p:cNvCxnSpPr/>
          <p:nvPr/>
        </p:nvCxnSpPr>
        <p:spPr>
          <a:xfrm>
            <a:off x="4953000" y="18045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3000" y="22434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53000" y="26427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30816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35571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53000" y="39960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53000" y="439537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4834205"/>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53000" y="55626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848600" y="3581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722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056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5943600"/>
            <a:ext cx="0" cy="365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5562600" y="161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5562600" y="1611868"/>
                <a:ext cx="533400"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5562600" y="20690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5562600" y="2069068"/>
                <a:ext cx="5334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5562600" y="252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5562600" y="2526268"/>
                <a:ext cx="5334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5562600" y="2971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5562600" y="2971800"/>
                <a:ext cx="5334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5562600" y="3352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4</m:t>
                          </m:r>
                        </m:sub>
                      </m:sSub>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5562600" y="3352800"/>
                <a:ext cx="5334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5562600" y="38216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5</m:t>
                          </m:r>
                        </m:sub>
                      </m:sSub>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5562600" y="3821668"/>
                <a:ext cx="5334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5562600" y="4267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6</m:t>
                          </m:r>
                        </m:sub>
                      </m:sSub>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5562600" y="4267200"/>
                <a:ext cx="53340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5562600" y="47360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7</m:t>
                          </m:r>
                        </m:sub>
                      </m:sSub>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5562600" y="4736068"/>
                <a:ext cx="53340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55626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𝐸</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5562600" y="5421868"/>
                <a:ext cx="53340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5943600" y="5410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5943600" y="5410200"/>
                <a:ext cx="53340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64770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6477000" y="5421868"/>
                <a:ext cx="533400"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934200" y="54218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0</m:t>
                          </m:r>
                        </m:sub>
                      </m:sSub>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6934200" y="5421868"/>
                <a:ext cx="53340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848600" y="32120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𝑓</m:t>
                      </m:r>
                    </m:oMath>
                  </m:oMathPara>
                </a14:m>
                <a:endParaRPr lang="en-US" dirty="0"/>
              </a:p>
            </p:txBody>
          </p:sp>
        </mc:Choice>
        <mc:Fallback>
          <p:sp>
            <p:nvSpPr>
              <p:cNvPr id="35" name="TextBox 34"/>
              <p:cNvSpPr txBox="1">
                <a:spLocks noRot="1" noChangeAspect="1" noMove="1" noResize="1" noEditPoints="1" noAdjustHandles="1" noChangeArrowheads="1" noChangeShapeType="1" noTextEdit="1"/>
              </p:cNvSpPr>
              <p:nvPr/>
            </p:nvSpPr>
            <p:spPr>
              <a:xfrm>
                <a:off x="7848600" y="3212068"/>
                <a:ext cx="533400" cy="369332"/>
              </a:xfrm>
              <a:prstGeom prst="rect">
                <a:avLst/>
              </a:prstGeom>
              <a:blipFill rotWithShape="1">
                <a:blip r:embed="rId15"/>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4419600" y="1600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36" name="TextBox 35"/>
              <p:cNvSpPr txBox="1">
                <a:spLocks noRot="1" noChangeAspect="1" noMove="1" noResize="1" noEditPoints="1" noAdjustHandles="1" noChangeArrowheads="1" noChangeShapeType="1" noTextEdit="1"/>
              </p:cNvSpPr>
              <p:nvPr/>
            </p:nvSpPr>
            <p:spPr>
              <a:xfrm>
                <a:off x="4419600" y="1600200"/>
                <a:ext cx="533400"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4419600" y="20574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4419600" y="2057400"/>
                <a:ext cx="533400"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4419600" y="25146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4419600" y="2514600"/>
                <a:ext cx="533400"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4419600" y="2960132"/>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4419600" y="2960132"/>
                <a:ext cx="533400" cy="369332"/>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4419600" y="3341132"/>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4419600" y="3341132"/>
                <a:ext cx="533400" cy="369332"/>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4419600" y="38100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4419600" y="3810000"/>
                <a:ext cx="533400"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4419600" y="4255532"/>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42" name="TextBox 41"/>
              <p:cNvSpPr txBox="1">
                <a:spLocks noRot="1" noChangeAspect="1" noMove="1" noResize="1" noEditPoints="1" noAdjustHandles="1" noChangeArrowheads="1" noChangeShapeType="1" noTextEdit="1"/>
              </p:cNvSpPr>
              <p:nvPr/>
            </p:nvSpPr>
            <p:spPr>
              <a:xfrm>
                <a:off x="4419600" y="4255532"/>
                <a:ext cx="533400" cy="369332"/>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4419600" y="47244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43" name="TextBox 42"/>
              <p:cNvSpPr txBox="1">
                <a:spLocks noRot="1" noChangeAspect="1" noMove="1" noResize="1" noEditPoints="1" noAdjustHandles="1" noChangeArrowheads="1" noChangeShapeType="1" noTextEdit="1"/>
              </p:cNvSpPr>
              <p:nvPr/>
            </p:nvSpPr>
            <p:spPr>
              <a:xfrm>
                <a:off x="4419600" y="4724400"/>
                <a:ext cx="533400" cy="369332"/>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p:cNvSpPr txBox="1"/>
              <p:nvPr/>
            </p:nvSpPr>
            <p:spPr>
              <a:xfrm>
                <a:off x="4419600" y="54102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44" name="TextBox 43"/>
              <p:cNvSpPr txBox="1">
                <a:spLocks noRot="1" noChangeAspect="1" noMove="1" noResize="1" noEditPoints="1" noAdjustHandles="1" noChangeArrowheads="1" noChangeShapeType="1" noTextEdit="1"/>
              </p:cNvSpPr>
              <p:nvPr/>
            </p:nvSpPr>
            <p:spPr>
              <a:xfrm>
                <a:off x="4419600" y="5410200"/>
                <a:ext cx="533400"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5943600" y="63246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46" name="TextBox 45"/>
              <p:cNvSpPr txBox="1">
                <a:spLocks noRot="1" noChangeAspect="1" noMove="1" noResize="1" noEditPoints="1" noAdjustHandles="1" noChangeArrowheads="1" noChangeShapeType="1" noTextEdit="1"/>
              </p:cNvSpPr>
              <p:nvPr/>
            </p:nvSpPr>
            <p:spPr>
              <a:xfrm>
                <a:off x="5943600" y="6324600"/>
                <a:ext cx="533400" cy="369332"/>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p:cNvSpPr txBox="1"/>
              <p:nvPr/>
            </p:nvSpPr>
            <p:spPr>
              <a:xfrm>
                <a:off x="6477000" y="633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47" name="TextBox 46"/>
              <p:cNvSpPr txBox="1">
                <a:spLocks noRot="1" noChangeAspect="1" noMove="1" noResize="1" noEditPoints="1" noAdjustHandles="1" noChangeArrowheads="1" noChangeShapeType="1" noTextEdit="1"/>
              </p:cNvSpPr>
              <p:nvPr/>
            </p:nvSpPr>
            <p:spPr>
              <a:xfrm>
                <a:off x="6477000" y="6336268"/>
                <a:ext cx="533400" cy="369332"/>
              </a:xfrm>
              <a:prstGeom prst="rect">
                <a:avLst/>
              </a:prstGeom>
              <a:blipFill rotWithShape="1">
                <a:blip r:embed="rId23"/>
                <a:stretch>
                  <a:fillRect b="-4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6934200" y="63362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48" name="TextBox 47"/>
              <p:cNvSpPr txBox="1">
                <a:spLocks noRot="1" noChangeAspect="1" noMove="1" noResize="1" noEditPoints="1" noAdjustHandles="1" noChangeArrowheads="1" noChangeShapeType="1" noTextEdit="1"/>
              </p:cNvSpPr>
              <p:nvPr/>
            </p:nvSpPr>
            <p:spPr>
              <a:xfrm>
                <a:off x="6934200" y="6336268"/>
                <a:ext cx="533400" cy="369332"/>
              </a:xfrm>
              <a:prstGeom prst="rect">
                <a:avLst/>
              </a:prstGeom>
              <a:blipFill rotWithShape="1">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652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with Multiplexers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smtClean="0"/>
                  <a:t>If at least one input variable of a Boolean function is available in both its complemented and </a:t>
                </a:r>
                <a:r>
                  <a:rPr lang="en-US" dirty="0" err="1" smtClean="0"/>
                  <a:t>uncomplemented</a:t>
                </a:r>
                <a:r>
                  <a:rPr lang="en-US" dirty="0" smtClean="0"/>
                  <a:t> form, any </a:t>
                </a:r>
                <a14:m>
                  <m:oMath xmlns:m="http://schemas.openxmlformats.org/officeDocument/2006/math">
                    <m:r>
                      <a:rPr lang="en-US" b="0" i="1" smtClean="0">
                        <a:latin typeface="Cambria Math"/>
                      </a:rPr>
                      <m:t>𝑛</m:t>
                    </m:r>
                  </m:oMath>
                </a14:m>
                <a:r>
                  <a:rPr lang="en-US" dirty="0" smtClean="0"/>
                  <a:t>-variable function is realizable with a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r>
                          <a:rPr lang="en-US" b="0" i="1" smtClean="0">
                            <a:latin typeface="Cambria Math"/>
                          </a:rPr>
                          <m:t>−1</m:t>
                        </m:r>
                      </m:sup>
                    </m:sSup>
                  </m:oMath>
                </a14:m>
                <a:r>
                  <a:rPr lang="en-US" dirty="0" smtClean="0"/>
                  <a:t>-to-1-line multiplexer.</a:t>
                </a:r>
              </a:p>
              <a:p>
                <a:r>
                  <a:rPr lang="en-US" dirty="0" smtClean="0"/>
                  <a:t>For the case of a 3-variable function, only a 4-to-1 multiplexer is needed.</a:t>
                </a:r>
              </a:p>
              <a:p>
                <a14:m>
                  <m:oMath xmlns:m="http://schemas.openxmlformats.org/officeDocument/2006/math">
                    <m:r>
                      <a:rPr lang="en-US" b="0" i="1" smtClean="0">
                        <a:latin typeface="Cambria Math"/>
                      </a:rPr>
                      <m:t>𝑓</m:t>
                    </m:r>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r>
                      <a:rPr lang="en-US" b="0" i="1" smtClean="0">
                        <a:latin typeface="Cambria Math"/>
                      </a:rPr>
                      <m:t>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𝑦</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3</m:t>
                        </m:r>
                      </m:sub>
                    </m:sSub>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𝑦𝑧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4</m:t>
                        </m:r>
                      </m:sub>
                    </m:sSub>
                    <m:r>
                      <a:rPr lang="en-US" b="0" i="1" smtClean="0">
                        <a:latin typeface="Cambria Math"/>
                      </a:rPr>
                      <m:t>⋅</m:t>
                    </m:r>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5</m:t>
                        </m:r>
                      </m:sub>
                    </m:sSub>
                    <m:r>
                      <a:rPr lang="en-US" b="0" i="1" smtClean="0">
                        <a:latin typeface="Cambria Math"/>
                      </a:rPr>
                      <m:t>⋅</m:t>
                    </m:r>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𝑧</m:t>
                    </m: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6</m:t>
                        </m:r>
                      </m:sub>
                    </m:sSub>
                    <m:r>
                      <a:rPr lang="en-US" b="0" i="1" smtClean="0">
                        <a:latin typeface="Cambria Math"/>
                      </a:rPr>
                      <m:t>𝑥𝑦</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7</m:t>
                        </m:r>
                      </m:sub>
                    </m:sSub>
                    <m:r>
                      <a:rPr lang="en-US" b="0" i="1" smtClean="0">
                        <a:latin typeface="Cambria Math"/>
                      </a:rPr>
                      <m:t>⋅</m:t>
                    </m:r>
                    <m:r>
                      <a:rPr lang="en-US" b="0" i="1" smtClean="0">
                        <a:latin typeface="Cambria Math"/>
                      </a:rPr>
                      <m:t>𝑥𝑦𝑧</m:t>
                    </m:r>
                  </m:oMath>
                </a14:m>
                <a:endParaRPr lang="en-US" b="0"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𝑧</m:t>
                          </m:r>
                        </m:e>
                      </m:d>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3</m:t>
                              </m:r>
                            </m:sub>
                          </m:sSub>
                          <m:r>
                            <a:rPr lang="en-US" b="0" i="1" smtClean="0">
                              <a:latin typeface="Cambria Math"/>
                            </a:rPr>
                            <m:t>⋅</m:t>
                          </m:r>
                          <m:r>
                            <a:rPr lang="en-US" b="0" i="1" smtClean="0">
                              <a:latin typeface="Cambria Math"/>
                            </a:rPr>
                            <m:t>𝑧</m:t>
                          </m:r>
                        </m:e>
                      </m:d>
                      <m:bar>
                        <m:barPr>
                          <m:pos m:val="top"/>
                          <m:ctrlPr>
                            <a:rPr lang="en-US" b="0" i="1" smtClean="0">
                              <a:latin typeface="Cambria Math"/>
                            </a:rPr>
                          </m:ctrlPr>
                        </m:barPr>
                        <m:e>
                          <m:r>
                            <a:rPr lang="en-US" b="0" i="1" smtClean="0">
                              <a:latin typeface="Cambria Math"/>
                            </a:rPr>
                            <m:t>𝑥</m:t>
                          </m:r>
                        </m:e>
                      </m:bar>
                      <m:r>
                        <a:rPr lang="en-US" b="0" i="1" smtClean="0">
                          <a:latin typeface="Cambria Math"/>
                        </a:rPr>
                        <m:t>𝑦</m:t>
                      </m:r>
                      <m:r>
                        <a:rPr lang="en-US" b="0" i="0"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4</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5</m:t>
                              </m:r>
                            </m:sub>
                          </m:sSub>
                          <m:r>
                            <a:rPr lang="en-US" b="0" i="1" smtClean="0">
                              <a:latin typeface="Cambria Math"/>
                            </a:rPr>
                            <m:t>⋅</m:t>
                          </m:r>
                          <m:r>
                            <a:rPr lang="en-US" b="0" i="1" smtClean="0">
                              <a:latin typeface="Cambria Math"/>
                            </a:rPr>
                            <m:t>𝑧</m:t>
                          </m:r>
                        </m:e>
                      </m:d>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6</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7</m:t>
                              </m:r>
                            </m:sub>
                          </m:sSub>
                          <m:r>
                            <a:rPr lang="en-US" b="0" i="1" smtClean="0">
                              <a:latin typeface="Cambria Math"/>
                            </a:rPr>
                            <m:t>⋅</m:t>
                          </m:r>
                          <m:r>
                            <a:rPr lang="en-US" b="0" i="1" smtClean="0">
                              <a:latin typeface="Cambria Math"/>
                            </a:rPr>
                            <m:t>𝑧</m:t>
                          </m:r>
                        </m:e>
                      </m:d>
                      <m:r>
                        <a:rPr lang="en-US" b="0" i="1" smtClean="0">
                          <a:latin typeface="Cambria Math"/>
                        </a:rPr>
                        <m:t>𝑥</m:t>
                      </m:r>
                      <m:r>
                        <a:rPr lang="en-US" b="0" i="1" smtClean="0">
                          <a:latin typeface="Cambria Math"/>
                        </a:rPr>
                        <m:t>𝑦</m:t>
                      </m:r>
                    </m:oMath>
                  </m:oMathPara>
                </a14:m>
                <a:endParaRPr lang="en-US" b="0" dirty="0" smtClean="0"/>
              </a:p>
              <a:p>
                <a:r>
                  <a:rPr lang="en-US" dirty="0" smtClean="0"/>
                  <a:t>When E = 1, 4-to-1 Multiplexer has the form</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3</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dirty="0" smtClean="0"/>
              </a:p>
              <a:p>
                <a:pPr marL="0" indent="0">
                  <a:buNone/>
                </a:pPr>
                <a:endParaRPr lang="en-US" dirty="0" smtClean="0"/>
              </a:p>
              <a:p>
                <a:pPr marL="0" indent="0">
                  <a:buNone/>
                </a:pPr>
                <a:endParaRPr lang="en-US" b="0" dirty="0" smtClean="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370"/>
                </a:stretch>
              </a:blipFill>
            </p:spPr>
            <p:txBody>
              <a:bodyPr/>
              <a:lstStyle/>
              <a:p>
                <a:r>
                  <a:rPr lang="en-US">
                    <a:noFill/>
                  </a:rPr>
                  <a:t> </a:t>
                </a:r>
              </a:p>
            </p:txBody>
          </p:sp>
        </mc:Fallback>
      </mc:AlternateContent>
    </p:spTree>
    <p:extLst>
      <p:ext uri="{BB962C8B-B14F-4D97-AF65-F5344CB8AC3E}">
        <p14:creationId xmlns:p14="http://schemas.microsoft.com/office/powerpoint/2010/main" val="174384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with Multiplexers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24000"/>
                <a:ext cx="8229600" cy="4525963"/>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𝑧</m:t>
                          </m:r>
                        </m:e>
                      </m:d>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3</m:t>
                              </m:r>
                            </m:sub>
                          </m:sSub>
                          <m:r>
                            <a:rPr lang="en-US" b="0" i="1" smtClean="0">
                              <a:latin typeface="Cambria Math"/>
                            </a:rPr>
                            <m:t>⋅</m:t>
                          </m:r>
                          <m:r>
                            <a:rPr lang="en-US" b="0" i="1" smtClean="0">
                              <a:latin typeface="Cambria Math"/>
                            </a:rPr>
                            <m:t>𝑧</m:t>
                          </m:r>
                        </m:e>
                      </m:d>
                      <m:bar>
                        <m:barPr>
                          <m:pos m:val="top"/>
                          <m:ctrlPr>
                            <a:rPr lang="en-US" b="0" i="1" smtClean="0">
                              <a:latin typeface="Cambria Math"/>
                            </a:rPr>
                          </m:ctrlPr>
                        </m:barPr>
                        <m:e>
                          <m:r>
                            <a:rPr lang="en-US" b="0" i="1" smtClean="0">
                              <a:latin typeface="Cambria Math"/>
                            </a:rPr>
                            <m:t>𝑥</m:t>
                          </m:r>
                        </m:e>
                      </m:bar>
                      <m:r>
                        <a:rPr lang="en-US" b="0" i="1" smtClean="0">
                          <a:latin typeface="Cambria Math"/>
                        </a:rPr>
                        <m:t>𝑦</m:t>
                      </m:r>
                      <m:r>
                        <a:rPr lang="en-US" b="0" i="0"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4</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5</m:t>
                              </m:r>
                            </m:sub>
                          </m:sSub>
                          <m:r>
                            <a:rPr lang="en-US" b="0" i="1" smtClean="0">
                              <a:latin typeface="Cambria Math"/>
                            </a:rPr>
                            <m:t>⋅</m:t>
                          </m:r>
                          <m:r>
                            <a:rPr lang="en-US" b="0" i="1" smtClean="0">
                              <a:latin typeface="Cambria Math"/>
                            </a:rPr>
                            <m:t>𝑧</m:t>
                          </m:r>
                        </m:e>
                      </m:d>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𝑓</m:t>
                              </m:r>
                            </m:e>
                            <m:sub>
                              <m:r>
                                <a:rPr lang="en-US" b="0" i="1" smtClean="0">
                                  <a:latin typeface="Cambria Math"/>
                                </a:rPr>
                                <m:t>6</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7</m:t>
                              </m:r>
                            </m:sub>
                          </m:sSub>
                          <m:r>
                            <a:rPr lang="en-US" b="0" i="1" smtClean="0">
                              <a:latin typeface="Cambria Math"/>
                            </a:rPr>
                            <m:t>⋅</m:t>
                          </m:r>
                          <m:r>
                            <a:rPr lang="en-US" b="0" i="1" smtClean="0">
                              <a:latin typeface="Cambria Math"/>
                            </a:rPr>
                            <m:t>𝑧</m:t>
                          </m:r>
                        </m:e>
                      </m:d>
                      <m:r>
                        <a:rPr lang="en-US" b="0" i="1" smtClean="0">
                          <a:latin typeface="Cambria Math"/>
                        </a:rPr>
                        <m:t>𝑥𝑦</m:t>
                      </m:r>
                    </m:oMath>
                  </m:oMathPara>
                </a14:m>
                <a:endParaRPr lang="en-US" b="0" dirty="0" smtClean="0"/>
              </a:p>
              <a:p>
                <a:pPr marL="0" indent="0">
                  <a:buNone/>
                </a:pPr>
                <a:r>
                  <a:rPr lang="en-US" dirty="0" smtClean="0"/>
                  <a:t>4-to-1 </a:t>
                </a:r>
                <a:r>
                  <a:rPr lang="en-US" dirty="0" smtClean="0"/>
                  <a:t>Multiplexer has the form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 </m:t>
                      </m:r>
                      <m:sSub>
                        <m:sSubPr>
                          <m:ctrlPr>
                            <a:rPr lang="en-US" b="0" i="1" smtClean="0">
                              <a:latin typeface="Cambria Math"/>
                            </a:rPr>
                          </m:ctrlPr>
                        </m:sSubPr>
                        <m:e>
                          <m:r>
                            <a:rPr lang="en-US" b="0" i="1" smtClean="0">
                              <a:latin typeface="Cambria Math"/>
                            </a:rPr>
                            <m:t>𝐼</m:t>
                          </m:r>
                        </m:e>
                        <m:sub>
                          <m:r>
                            <a:rPr lang="en-US" b="0" i="1" smtClean="0">
                              <a:latin typeface="Cambria Math"/>
                            </a:rPr>
                            <m:t>0</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3</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oMath>
                  </m:oMathPara>
                </a14:m>
                <a:endParaRPr lang="en-US" b="0" dirty="0" smtClean="0"/>
              </a:p>
              <a:p>
                <a:r>
                  <a:rPr lang="en-US" dirty="0" smtClean="0"/>
                  <a:t>Realization of </a:t>
                </a:r>
                <a14:m>
                  <m:oMath xmlns:m="http://schemas.openxmlformats.org/officeDocument/2006/math">
                    <m:r>
                      <a:rPr lang="en-US" b="0" i="1" smtClean="0">
                        <a:latin typeface="Cambria Math"/>
                      </a:rPr>
                      <m:t>𝑓</m:t>
                    </m:r>
                    <m:r>
                      <a:rPr lang="en-US" b="0" i="1" smtClean="0">
                        <a:latin typeface="Cambria Math"/>
                      </a:rPr>
                      <m:t>(</m:t>
                    </m:r>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r>
                      <a:rPr lang="en-US" b="0" i="1" smtClean="0">
                        <a:latin typeface="Cambria Math"/>
                      </a:rPr>
                      <m:t>)</m:t>
                    </m:r>
                  </m:oMath>
                </a14:m>
                <a:r>
                  <a:rPr lang="en-US" dirty="0" smtClean="0"/>
                  <a:t> is obtained by placing the </a:t>
                </a:r>
                <a14:m>
                  <m:oMath xmlns:m="http://schemas.openxmlformats.org/officeDocument/2006/math">
                    <m:r>
                      <a:rPr lang="en-US" b="0" i="1" smtClean="0">
                        <a:latin typeface="Cambria Math"/>
                      </a:rPr>
                      <m:t>𝑥</m:t>
                    </m:r>
                  </m:oMath>
                </a14:m>
                <a:r>
                  <a:rPr lang="en-US" dirty="0" smtClean="0"/>
                  <a:t> and </a:t>
                </a:r>
                <a14:m>
                  <m:oMath xmlns:m="http://schemas.openxmlformats.org/officeDocument/2006/math">
                    <m:r>
                      <a:rPr lang="en-US" b="0" i="1" smtClean="0">
                        <a:latin typeface="Cambria Math"/>
                      </a:rPr>
                      <m:t>𝑦</m:t>
                    </m:r>
                  </m:oMath>
                </a14:m>
                <a:r>
                  <a:rPr lang="en-US" dirty="0" smtClean="0"/>
                  <a:t> variables on the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 </m:t>
                    </m:r>
                  </m:oMath>
                </a14:m>
                <a:r>
                  <a:rPr lang="en-US" dirty="0" smtClean="0"/>
                  <a:t>select lines, the single variable functions </a:t>
                </a: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𝑖</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𝑗</m:t>
                        </m:r>
                      </m:sub>
                    </m:sSub>
                    <m:r>
                      <a:rPr lang="en-US" b="0" i="1" smtClean="0">
                        <a:latin typeface="Cambria Math"/>
                      </a:rPr>
                      <m:t>⋅</m:t>
                    </m:r>
                    <m:r>
                      <a:rPr lang="en-US" b="0" i="1" smtClean="0">
                        <a:latin typeface="Cambria Math"/>
                      </a:rPr>
                      <m:t>𝑧</m:t>
                    </m:r>
                  </m:oMath>
                </a14:m>
                <a:r>
                  <a:rPr lang="en-US" dirty="0" smtClean="0"/>
                  <a:t> on the data input lines and let E = 1.</a:t>
                </a:r>
              </a:p>
              <a:p>
                <a:r>
                  <a:rPr lang="en-US" dirty="0" smtClean="0"/>
                  <a:t>Note: </a:t>
                </a: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𝑖</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𝑗</m:t>
                        </m:r>
                      </m:sub>
                    </m:sSub>
                    <m:r>
                      <a:rPr lang="en-US" b="0" i="1" smtClean="0">
                        <a:latin typeface="Cambria Math"/>
                      </a:rPr>
                      <m:t>⋅</m:t>
                    </m:r>
                    <m:r>
                      <a:rPr lang="en-US" b="0" i="1" smtClean="0">
                        <a:latin typeface="Cambria Math"/>
                      </a:rPr>
                      <m:t>𝑧</m:t>
                    </m:r>
                  </m:oMath>
                </a14:m>
                <a:r>
                  <a:rPr lang="en-US" dirty="0" smtClean="0"/>
                  <a:t> </a:t>
                </a:r>
                <a:r>
                  <a:rPr lang="en-US" dirty="0" smtClean="0"/>
                  <a:t>reduce to 0,1,</a:t>
                </a:r>
                <a14:m>
                  <m:oMath xmlns:m="http://schemas.openxmlformats.org/officeDocument/2006/math">
                    <m:r>
                      <a:rPr lang="en-US" b="0" i="1" smtClean="0">
                        <a:latin typeface="Cambria Math"/>
                      </a:rPr>
                      <m:t>𝑧</m:t>
                    </m:r>
                  </m:oMath>
                </a14:m>
                <a:r>
                  <a:rPr lang="en-US" dirty="0" smtClean="0"/>
                  <a:t> or </a:t>
                </a:r>
                <a14:m>
                  <m:oMath xmlns:m="http://schemas.openxmlformats.org/officeDocument/2006/math">
                    <m:bar>
                      <m:barPr>
                        <m:pos m:val="top"/>
                        <m:ctrlPr>
                          <a:rPr lang="en-US" b="0" i="1" smtClean="0">
                            <a:latin typeface="Cambria Math"/>
                          </a:rPr>
                        </m:ctrlPr>
                      </m:barPr>
                      <m:e>
                        <m:r>
                          <a:rPr lang="en-US" b="0" i="1" smtClean="0">
                            <a:latin typeface="Cambria Math"/>
                          </a:rPr>
                          <m:t>𝑧</m:t>
                        </m:r>
                      </m:e>
                    </m:bar>
                  </m:oMath>
                </a14:m>
                <a:r>
                  <a:rPr lang="en-US" dirty="0" smtClean="0"/>
                  <a:t>.</a:t>
                </a: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25963"/>
              </a:xfrm>
              <a:blipFill rotWithShape="1">
                <a:blip r:embed="rId2"/>
                <a:stretch>
                  <a:fillRect l="-1704" r="-2074" b="-3369"/>
                </a:stretch>
              </a:blipFill>
            </p:spPr>
            <p:txBody>
              <a:bodyPr/>
              <a:lstStyle/>
              <a:p>
                <a:r>
                  <a:rPr lang="en-US">
                    <a:noFill/>
                  </a:rPr>
                  <a:t> </a:t>
                </a:r>
              </a:p>
            </p:txBody>
          </p:sp>
        </mc:Fallback>
      </mc:AlternateContent>
    </p:spTree>
    <p:extLst>
      <p:ext uri="{BB962C8B-B14F-4D97-AF65-F5344CB8AC3E}">
        <p14:creationId xmlns:p14="http://schemas.microsoft.com/office/powerpoint/2010/main" val="31478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522837693"/>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522837693"/>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endParaRPr lang="en-US"/>
                        </a:p>
                      </a:txBody>
                      <a:tcPr>
                        <a:blipFill rotWithShape="1">
                          <a:blip r:embed="rId2"/>
                          <a:stretch>
                            <a:fillRect t="-1639" r="-298333" b="-821311"/>
                          </a:stretch>
                        </a:blipFill>
                      </a:tcPr>
                    </a:tc>
                    <a:tc>
                      <a:txBody>
                        <a:bodyPr/>
                        <a:lstStyle/>
                        <a:p>
                          <a:endParaRPr lang="en-US"/>
                        </a:p>
                      </a:txBody>
                      <a:tcPr>
                        <a:blipFill rotWithShape="1">
                          <a:blip r:embed="rId2"/>
                          <a:stretch>
                            <a:fillRect l="-98361" t="-1639" r="-193443" b="-821311"/>
                          </a:stretch>
                        </a:blipFill>
                      </a:tcPr>
                    </a:tc>
                    <a:tc>
                      <a:txBody>
                        <a:bodyPr/>
                        <a:lstStyle/>
                        <a:p>
                          <a:endParaRPr lang="en-US"/>
                        </a:p>
                      </a:txBody>
                      <a:tcPr>
                        <a:blipFill rotWithShape="1">
                          <a:blip r:embed="rId2"/>
                          <a:stretch>
                            <a:fillRect l="-208621" t="-1639" r="-103448" b="-821311"/>
                          </a:stretch>
                        </a:blipFill>
                      </a:tcPr>
                    </a:tc>
                    <a:tc>
                      <a:txBody>
                        <a:bodyPr/>
                        <a:lstStyle/>
                        <a:p>
                          <a:endParaRPr lang="en-US"/>
                        </a:p>
                      </a:txBody>
                      <a:tcPr>
                        <a:blipFill rotWithShape="1">
                          <a:blip r:embed="rId2"/>
                          <a:stretch>
                            <a:fillRect l="-298333" t="-1639" b="-8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101639" b="-7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205000" b="-633333"/>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400000" b="-4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500000" b="-3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610000" b="-228333"/>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798361" b="-24590"/>
                          </a:stretch>
                        </a:blipFill>
                      </a:tcPr>
                    </a:tc>
                  </a:tr>
                </a:tbl>
              </a:graphicData>
            </a:graphic>
          </p:graphicFrame>
        </mc:Fallback>
      </mc:AlternateContent>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0636" y="1979165"/>
            <a:ext cx="3882128"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3124200" y="2590800"/>
                <a:ext cx="1600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1</m:t>
                          </m:r>
                        </m:sub>
                      </m:sSub>
                      <m:r>
                        <a:rPr lang="en-US" b="0" i="1" smtClean="0">
                          <a:latin typeface="Cambria Math"/>
                        </a:rPr>
                        <m:t>⋅</m:t>
                      </m:r>
                      <m:r>
                        <a:rPr lang="en-US" b="0" i="1" smtClean="0">
                          <a:latin typeface="Cambria Math"/>
                        </a:rPr>
                        <m:t>𝑧</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124200" y="2590800"/>
                <a:ext cx="1600200" cy="369332"/>
              </a:xfrm>
              <a:prstGeom prst="rect">
                <a:avLst/>
              </a:prstGeom>
              <a:blipFill rotWithShape="1">
                <a:blip r:embed="rId4"/>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124200" y="2983468"/>
                <a:ext cx="1600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3</m:t>
                          </m:r>
                        </m:sub>
                      </m:sSub>
                      <m:r>
                        <a:rPr lang="en-US" b="0" i="1" smtClean="0">
                          <a:latin typeface="Cambria Math"/>
                        </a:rPr>
                        <m:t>⋅</m:t>
                      </m:r>
                      <m:r>
                        <a:rPr lang="en-US" b="0" i="1" smtClean="0">
                          <a:latin typeface="Cambria Math"/>
                        </a:rPr>
                        <m:t>𝑧</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124200" y="2983468"/>
                <a:ext cx="1600200" cy="369332"/>
              </a:xfrm>
              <a:prstGeom prst="rect">
                <a:avLst/>
              </a:prstGeom>
              <a:blipFill rotWithShape="1">
                <a:blip r:embed="rId5"/>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124200" y="3352800"/>
                <a:ext cx="1600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4</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5</m:t>
                          </m:r>
                        </m:sub>
                      </m:sSub>
                      <m:r>
                        <a:rPr lang="en-US" b="0" i="1" smtClean="0">
                          <a:latin typeface="Cambria Math"/>
                        </a:rPr>
                        <m:t>⋅</m:t>
                      </m:r>
                      <m:r>
                        <a:rPr lang="en-US" b="0" i="1" smtClean="0">
                          <a:latin typeface="Cambria Math"/>
                        </a:rPr>
                        <m:t>𝑧</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3124200" y="3352800"/>
                <a:ext cx="1600200" cy="369332"/>
              </a:xfrm>
              <a:prstGeom prst="rect">
                <a:avLst/>
              </a:prstGeom>
              <a:blipFill rotWithShape="1">
                <a:blip r:embed="rId6"/>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124200" y="3821668"/>
                <a:ext cx="1600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6</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r>
                        <a:rPr lang="en-US" b="0" i="1" smtClean="0">
                          <a:latin typeface="Cambria Math"/>
                        </a:rPr>
                        <m:t>+</m:t>
                      </m:r>
                      <m:sSub>
                        <m:sSubPr>
                          <m:ctrlPr>
                            <a:rPr lang="en-US" b="0" i="1" smtClean="0">
                              <a:latin typeface="Cambria Math"/>
                            </a:rPr>
                          </m:ctrlPr>
                        </m:sSubPr>
                        <m:e>
                          <m:r>
                            <a:rPr lang="en-US" b="0" i="1" smtClean="0">
                              <a:latin typeface="Cambria Math"/>
                            </a:rPr>
                            <m:t>𝑓</m:t>
                          </m:r>
                        </m:e>
                        <m:sub>
                          <m:r>
                            <a:rPr lang="en-US" b="0" i="1" smtClean="0">
                              <a:latin typeface="Cambria Math"/>
                            </a:rPr>
                            <m:t>7</m:t>
                          </m:r>
                        </m:sub>
                      </m:sSub>
                      <m:r>
                        <a:rPr lang="en-US" b="0" i="1" smtClean="0">
                          <a:latin typeface="Cambria Math"/>
                        </a:rPr>
                        <m:t>⋅</m:t>
                      </m:r>
                      <m:r>
                        <a:rPr lang="en-US" b="0" i="1" smtClean="0">
                          <a:latin typeface="Cambria Math"/>
                        </a:rPr>
                        <m:t>𝑧</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124200" y="3821668"/>
                <a:ext cx="1600200" cy="369332"/>
              </a:xfrm>
              <a:prstGeom prst="rect">
                <a:avLst/>
              </a:prstGeom>
              <a:blipFill rotWithShape="1">
                <a:blip r:embed="rId7"/>
                <a:stretch>
                  <a:fillRect b="-114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191000" y="4495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4191000" y="4495800"/>
                <a:ext cx="5334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562600" y="5638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5562600" y="5638800"/>
                <a:ext cx="53340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6096000" y="56504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096000" y="5650468"/>
                <a:ext cx="533400" cy="369332"/>
              </a:xfrm>
              <a:prstGeom prst="rect">
                <a:avLst/>
              </a:prstGeom>
              <a:blipFill rotWithShape="1">
                <a:blip r:embed="rId10"/>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1003171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616749064"/>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616749064"/>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endParaRPr lang="en-US"/>
                        </a:p>
                      </a:txBody>
                      <a:tcPr>
                        <a:blipFill rotWithShape="1">
                          <a:blip r:embed="rId2"/>
                          <a:stretch>
                            <a:fillRect t="-1639" r="-298333" b="-821311"/>
                          </a:stretch>
                        </a:blipFill>
                      </a:tcPr>
                    </a:tc>
                    <a:tc>
                      <a:txBody>
                        <a:bodyPr/>
                        <a:lstStyle/>
                        <a:p>
                          <a:endParaRPr lang="en-US"/>
                        </a:p>
                      </a:txBody>
                      <a:tcPr>
                        <a:blipFill rotWithShape="1">
                          <a:blip r:embed="rId2"/>
                          <a:stretch>
                            <a:fillRect l="-98361" t="-1639" r="-193443" b="-821311"/>
                          </a:stretch>
                        </a:blipFill>
                      </a:tcPr>
                    </a:tc>
                    <a:tc>
                      <a:txBody>
                        <a:bodyPr/>
                        <a:lstStyle/>
                        <a:p>
                          <a:endParaRPr lang="en-US"/>
                        </a:p>
                      </a:txBody>
                      <a:tcPr>
                        <a:blipFill rotWithShape="1">
                          <a:blip r:embed="rId2"/>
                          <a:stretch>
                            <a:fillRect l="-208621" t="-1639" r="-103448" b="-821311"/>
                          </a:stretch>
                        </a:blipFill>
                      </a:tcPr>
                    </a:tc>
                    <a:tc>
                      <a:txBody>
                        <a:bodyPr/>
                        <a:lstStyle/>
                        <a:p>
                          <a:endParaRPr lang="en-US"/>
                        </a:p>
                      </a:txBody>
                      <a:tcPr>
                        <a:blipFill rotWithShape="1">
                          <a:blip r:embed="rId2"/>
                          <a:stretch>
                            <a:fillRect l="-298333" t="-1639" b="-8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101639" b="-7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205000" b="-633333"/>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400000" b="-4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500000" b="-3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610000" b="-228333"/>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798361" b="-24590"/>
                          </a:stretch>
                        </a:blipFill>
                      </a:tcPr>
                    </a:tc>
                  </a:tr>
                </a:tbl>
              </a:graphicData>
            </a:graphic>
          </p:graphicFrame>
        </mc:Fallback>
      </mc:AlternateContent>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0636" y="1598165"/>
            <a:ext cx="3882128"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4000500" y="2209800"/>
                <a:ext cx="8001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bar>
                        <m:barPr>
                          <m:pos m:val="top"/>
                          <m:ctrlPr>
                            <a:rPr lang="en-US" b="0" i="1" smtClean="0">
                              <a:latin typeface="Cambria Math"/>
                            </a:rPr>
                          </m:ctrlPr>
                        </m:barPr>
                        <m:e>
                          <m:r>
                            <a:rPr lang="en-US" b="0" i="1" smtClean="0">
                              <a:latin typeface="Cambria Math"/>
                            </a:rPr>
                            <m:t>𝑧</m:t>
                          </m:r>
                        </m:e>
                      </m:ba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000500" y="2209800"/>
                <a:ext cx="8001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962400" y="2602468"/>
                <a:ext cx="8763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962400" y="2602468"/>
                <a:ext cx="8763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000500" y="2971800"/>
                <a:ext cx="8001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4000500" y="2971800"/>
                <a:ext cx="8001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962400" y="3440668"/>
                <a:ext cx="838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962400" y="3440668"/>
                <a:ext cx="8382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4191000" y="4114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4191000" y="4114800"/>
                <a:ext cx="5334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5562600" y="5257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5562600" y="5257800"/>
                <a:ext cx="53340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6096000" y="52694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096000" y="5269468"/>
                <a:ext cx="533400" cy="369332"/>
              </a:xfrm>
              <a:prstGeom prst="rect">
                <a:avLst/>
              </a:prstGeom>
              <a:blipFill rotWithShape="1">
                <a:blip r:embed="rId10"/>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271115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Design with Multiplexers and K-maps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600200"/>
                <a:ext cx="9220200" cy="5029200"/>
              </a:xfrm>
            </p:spPr>
            <p:txBody>
              <a:bodyPr>
                <a:noAutofit/>
              </a:bodyPr>
              <a:lstStyle/>
              <a:p>
                <a:r>
                  <a:rPr lang="en-US" sz="3000" dirty="0" smtClean="0"/>
                  <a:t>Consider 3-variable </a:t>
                </a:r>
                <a:r>
                  <a:rPr lang="en-US" sz="3000" dirty="0" err="1" smtClean="0"/>
                  <a:t>Karnaugh</a:t>
                </a:r>
                <a:r>
                  <a:rPr lang="en-US" sz="3000" dirty="0" smtClean="0"/>
                  <a:t> map.  Assume x is placed on the </a:t>
                </a:r>
                <a14:m>
                  <m:oMath xmlns:m="http://schemas.openxmlformats.org/officeDocument/2006/math">
                    <m:sSub>
                      <m:sSubPr>
                        <m:ctrlPr>
                          <a:rPr lang="en-US" sz="3000" b="0" i="1" smtClean="0">
                            <a:latin typeface="Cambria Math"/>
                          </a:rPr>
                        </m:ctrlPr>
                      </m:sSubPr>
                      <m:e>
                        <m:r>
                          <a:rPr lang="en-US" sz="3000" b="0" i="1" smtClean="0">
                            <a:latin typeface="Cambria Math"/>
                          </a:rPr>
                          <m:t>𝑆</m:t>
                        </m:r>
                      </m:e>
                      <m:sub>
                        <m:r>
                          <a:rPr lang="en-US" sz="3000" b="0" i="1" smtClean="0">
                            <a:latin typeface="Cambria Math"/>
                          </a:rPr>
                          <m:t>1</m:t>
                        </m:r>
                      </m:sub>
                    </m:sSub>
                  </m:oMath>
                </a14:m>
                <a:r>
                  <a:rPr lang="en-US" sz="3000" dirty="0" smtClean="0"/>
                  <a:t> line and y is placed on the </a:t>
                </a:r>
                <a14:m>
                  <m:oMath xmlns:m="http://schemas.openxmlformats.org/officeDocument/2006/math">
                    <m:sSub>
                      <m:sSubPr>
                        <m:ctrlPr>
                          <a:rPr lang="en-US" sz="3000" b="0" i="1" smtClean="0">
                            <a:latin typeface="Cambria Math"/>
                          </a:rPr>
                        </m:ctrlPr>
                      </m:sSubPr>
                      <m:e>
                        <m:r>
                          <a:rPr lang="en-US" sz="3000" b="0" i="1" smtClean="0">
                            <a:latin typeface="Cambria Math"/>
                          </a:rPr>
                          <m:t>𝑆</m:t>
                        </m:r>
                      </m:e>
                      <m:sub>
                        <m:r>
                          <a:rPr lang="en-US" sz="3000" b="0" i="1" smtClean="0">
                            <a:latin typeface="Cambria Math"/>
                          </a:rPr>
                          <m:t>0</m:t>
                        </m:r>
                      </m:sub>
                    </m:sSub>
                  </m:oMath>
                </a14:m>
                <a:r>
                  <a:rPr lang="en-US" sz="3000" dirty="0" smtClean="0"/>
                  <a:t> line.</a:t>
                </a:r>
              </a:p>
              <a:p>
                <a:r>
                  <a:rPr lang="en-US" sz="3000" dirty="0" smtClean="0"/>
                  <a:t>We get that the output is:  </a:t>
                </a:r>
                <a14:m>
                  <m:oMath xmlns:m="http://schemas.openxmlformats.org/officeDocument/2006/math">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0</m:t>
                        </m:r>
                      </m:sub>
                    </m:sSub>
                    <m:bar>
                      <m:barPr>
                        <m:pos m:val="top"/>
                        <m:ctrlPr>
                          <a:rPr lang="en-US" sz="3000" b="0" i="1" smtClean="0">
                            <a:latin typeface="Cambria Math"/>
                          </a:rPr>
                        </m:ctrlPr>
                      </m:barPr>
                      <m:e>
                        <m:r>
                          <a:rPr lang="en-US" sz="3000" b="0" i="1" smtClean="0">
                            <a:latin typeface="Cambria Math"/>
                          </a:rPr>
                          <m:t>𝑥</m:t>
                        </m:r>
                      </m:e>
                    </m:bar>
                    <m:r>
                      <a:rPr lang="en-US" sz="3000" b="0" i="1" smtClean="0">
                        <a:latin typeface="Cambria Math"/>
                      </a:rPr>
                      <m:t> </m:t>
                    </m:r>
                    <m:bar>
                      <m:barPr>
                        <m:pos m:val="top"/>
                        <m:ctrlPr>
                          <a:rPr lang="en-US" sz="3000" b="0" i="1" smtClean="0">
                            <a:latin typeface="Cambria Math"/>
                          </a:rPr>
                        </m:ctrlPr>
                      </m:barPr>
                      <m:e>
                        <m:r>
                          <a:rPr lang="en-US" sz="3000" b="0" i="1" smtClean="0">
                            <a:latin typeface="Cambria Math"/>
                          </a:rPr>
                          <m:t>𝑦</m:t>
                        </m:r>
                      </m:e>
                    </m:bar>
                    <m:r>
                      <a:rPr lang="en-US" sz="3000" b="0" i="1" smtClean="0">
                        <a:latin typeface="Cambria Math"/>
                      </a:rPr>
                      <m:t>+</m:t>
                    </m:r>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1</m:t>
                        </m:r>
                      </m:sub>
                    </m:sSub>
                    <m:bar>
                      <m:barPr>
                        <m:pos m:val="top"/>
                        <m:ctrlPr>
                          <a:rPr lang="en-US" sz="3000" b="0" i="1" smtClean="0">
                            <a:latin typeface="Cambria Math"/>
                          </a:rPr>
                        </m:ctrlPr>
                      </m:barPr>
                      <m:e>
                        <m:r>
                          <a:rPr lang="en-US" sz="3000" b="0" i="1" smtClean="0">
                            <a:latin typeface="Cambria Math"/>
                          </a:rPr>
                          <m:t>𝑥</m:t>
                        </m:r>
                      </m:e>
                    </m:bar>
                    <m:r>
                      <a:rPr lang="en-US" sz="3000" b="0" i="1" smtClean="0">
                        <a:latin typeface="Cambria Math"/>
                      </a:rPr>
                      <m:t>𝑦</m:t>
                    </m:r>
                    <m:r>
                      <a:rPr lang="en-US" sz="3000" b="0" i="1" smtClean="0">
                        <a:latin typeface="Cambria Math"/>
                      </a:rPr>
                      <m:t>+</m:t>
                    </m:r>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2</m:t>
                        </m:r>
                      </m:sub>
                    </m:sSub>
                    <m:r>
                      <a:rPr lang="en-US" sz="3000" b="0" i="1" smtClean="0">
                        <a:latin typeface="Cambria Math"/>
                      </a:rPr>
                      <m:t>𝑥</m:t>
                    </m:r>
                    <m:bar>
                      <m:barPr>
                        <m:pos m:val="top"/>
                        <m:ctrlPr>
                          <a:rPr lang="en-US" sz="3000" b="0" i="1" smtClean="0">
                            <a:latin typeface="Cambria Math"/>
                          </a:rPr>
                        </m:ctrlPr>
                      </m:barPr>
                      <m:e>
                        <m:r>
                          <a:rPr lang="en-US" sz="3000" b="0" i="1" smtClean="0">
                            <a:latin typeface="Cambria Math"/>
                          </a:rPr>
                          <m:t>𝑦</m:t>
                        </m:r>
                      </m:e>
                    </m:bar>
                    <m:r>
                      <a:rPr lang="en-US" sz="3000" b="0" i="1" smtClean="0">
                        <a:latin typeface="Cambria Math"/>
                      </a:rPr>
                      <m:t>+</m:t>
                    </m:r>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3</m:t>
                        </m:r>
                      </m:sub>
                    </m:sSub>
                    <m:r>
                      <a:rPr lang="en-US" sz="3000" b="0" i="1" smtClean="0">
                        <a:latin typeface="Cambria Math"/>
                      </a:rPr>
                      <m:t>𝑥𝑦</m:t>
                    </m:r>
                  </m:oMath>
                </a14:m>
                <a:endParaRPr lang="en-US" sz="3000" dirty="0" smtClean="0"/>
              </a:p>
              <a:p>
                <a14:m>
                  <m:oMath xmlns:m="http://schemas.openxmlformats.org/officeDocument/2006/math">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0</m:t>
                        </m:r>
                      </m:sub>
                    </m:sSub>
                    <m:bar>
                      <m:barPr>
                        <m:pos m:val="top"/>
                        <m:ctrlPr>
                          <a:rPr lang="en-US" sz="3000" b="0" i="1" smtClean="0">
                            <a:latin typeface="Cambria Math"/>
                          </a:rPr>
                        </m:ctrlPr>
                      </m:barPr>
                      <m:e>
                        <m:r>
                          <a:rPr lang="en-US" sz="3000" b="0" i="1" smtClean="0">
                            <a:latin typeface="Cambria Math"/>
                          </a:rPr>
                          <m:t>𝑥</m:t>
                        </m:r>
                      </m:e>
                    </m:bar>
                    <m:r>
                      <a:rPr lang="en-US" sz="3000" b="0" i="1" smtClean="0">
                        <a:latin typeface="Cambria Math"/>
                      </a:rPr>
                      <m:t> </m:t>
                    </m:r>
                    <m:bar>
                      <m:barPr>
                        <m:pos m:val="top"/>
                        <m:ctrlPr>
                          <a:rPr lang="en-US" sz="3000" b="0" i="1" smtClean="0">
                            <a:latin typeface="Cambria Math"/>
                          </a:rPr>
                        </m:ctrlPr>
                      </m:barPr>
                      <m:e>
                        <m:r>
                          <a:rPr lang="en-US" sz="3000" b="0" i="1" smtClean="0">
                            <a:latin typeface="Cambria Math"/>
                          </a:rPr>
                          <m:t>𝑦</m:t>
                        </m:r>
                      </m:e>
                    </m:bar>
                  </m:oMath>
                </a14:m>
                <a:r>
                  <a:rPr lang="en-US" sz="3000" dirty="0" smtClean="0"/>
                  <a:t> corresponds to those cells in which </a:t>
                </a:r>
                <a14:m>
                  <m:oMath xmlns:m="http://schemas.openxmlformats.org/officeDocument/2006/math">
                    <m:r>
                      <a:rPr lang="en-US" sz="3000" b="0" i="1" smtClean="0">
                        <a:latin typeface="Cambria Math"/>
                      </a:rPr>
                      <m:t>𝑥</m:t>
                    </m:r>
                    <m:r>
                      <a:rPr lang="en-US" sz="3000" b="0" i="1" smtClean="0">
                        <a:latin typeface="Cambria Math"/>
                      </a:rPr>
                      <m:t>=0,</m:t>
                    </m:r>
                    <m:r>
                      <a:rPr lang="en-US" sz="3000" b="0" i="1" smtClean="0">
                        <a:latin typeface="Cambria Math"/>
                      </a:rPr>
                      <m:t>𝑦</m:t>
                    </m:r>
                    <m:r>
                      <a:rPr lang="en-US" sz="3000" b="0" i="1" smtClean="0">
                        <a:latin typeface="Cambria Math"/>
                      </a:rPr>
                      <m:t>=0</m:t>
                    </m:r>
                  </m:oMath>
                </a14:m>
                <a:endParaRPr lang="en-US" sz="3000" b="0" dirty="0" smtClean="0"/>
              </a:p>
              <a:p>
                <a14:m>
                  <m:oMath xmlns:m="http://schemas.openxmlformats.org/officeDocument/2006/math">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1</m:t>
                        </m:r>
                      </m:sub>
                    </m:sSub>
                    <m:bar>
                      <m:barPr>
                        <m:pos m:val="top"/>
                        <m:ctrlPr>
                          <a:rPr lang="en-US" sz="3000" b="0" i="1" smtClean="0">
                            <a:latin typeface="Cambria Math"/>
                          </a:rPr>
                        </m:ctrlPr>
                      </m:barPr>
                      <m:e>
                        <m:r>
                          <a:rPr lang="en-US" sz="3000" b="0" i="1" smtClean="0">
                            <a:latin typeface="Cambria Math"/>
                          </a:rPr>
                          <m:t>𝑥</m:t>
                        </m:r>
                      </m:e>
                    </m:bar>
                    <m:r>
                      <a:rPr lang="en-US" sz="3000" b="0" i="1" smtClean="0">
                        <a:latin typeface="Cambria Math"/>
                      </a:rPr>
                      <m:t>𝑦</m:t>
                    </m:r>
                  </m:oMath>
                </a14:m>
                <a:r>
                  <a:rPr lang="en-US" sz="3000" dirty="0" smtClean="0"/>
                  <a:t> corresponds to those cells in which </a:t>
                </a:r>
                <a14:m>
                  <m:oMath xmlns:m="http://schemas.openxmlformats.org/officeDocument/2006/math">
                    <m:r>
                      <a:rPr lang="en-US" sz="3000" b="0" i="1" smtClean="0">
                        <a:latin typeface="Cambria Math"/>
                      </a:rPr>
                      <m:t>𝑥</m:t>
                    </m:r>
                    <m:r>
                      <a:rPr lang="en-US" sz="3000" b="0" i="1" smtClean="0">
                        <a:latin typeface="Cambria Math"/>
                      </a:rPr>
                      <m:t>=0,</m:t>
                    </m:r>
                    <m:r>
                      <a:rPr lang="en-US" sz="3000" b="0" i="1" smtClean="0">
                        <a:latin typeface="Cambria Math"/>
                      </a:rPr>
                      <m:t>𝑦</m:t>
                    </m:r>
                    <m:r>
                      <a:rPr lang="en-US" sz="3000" b="0" i="1" smtClean="0">
                        <a:latin typeface="Cambria Math"/>
                      </a:rPr>
                      <m:t>=1</m:t>
                    </m:r>
                  </m:oMath>
                </a14:m>
                <a:endParaRPr lang="en-US" sz="3000" b="0" dirty="0" smtClean="0"/>
              </a:p>
              <a:p>
                <a14:m>
                  <m:oMath xmlns:m="http://schemas.openxmlformats.org/officeDocument/2006/math">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2</m:t>
                        </m:r>
                      </m:sub>
                    </m:sSub>
                    <m:r>
                      <a:rPr lang="en-US" sz="3000" b="0" i="1" smtClean="0">
                        <a:latin typeface="Cambria Math"/>
                      </a:rPr>
                      <m:t>𝑥</m:t>
                    </m:r>
                    <m:bar>
                      <m:barPr>
                        <m:pos m:val="top"/>
                        <m:ctrlPr>
                          <a:rPr lang="en-US" sz="3000" b="0" i="1" smtClean="0">
                            <a:latin typeface="Cambria Math"/>
                          </a:rPr>
                        </m:ctrlPr>
                      </m:barPr>
                      <m:e>
                        <m:r>
                          <a:rPr lang="en-US" sz="3000" b="0" i="1" smtClean="0">
                            <a:latin typeface="Cambria Math"/>
                          </a:rPr>
                          <m:t>𝑦</m:t>
                        </m:r>
                      </m:e>
                    </m:bar>
                  </m:oMath>
                </a14:m>
                <a:r>
                  <a:rPr lang="en-US" sz="3000" b="0" dirty="0" smtClean="0"/>
                  <a:t> </a:t>
                </a:r>
                <a:r>
                  <a:rPr lang="en-US" sz="3000" dirty="0" smtClean="0"/>
                  <a:t>corresponds to those cells in which </a:t>
                </a:r>
                <a14:m>
                  <m:oMath xmlns:m="http://schemas.openxmlformats.org/officeDocument/2006/math">
                    <m:r>
                      <a:rPr lang="en-US" sz="3000" b="0" i="1" smtClean="0">
                        <a:latin typeface="Cambria Math"/>
                      </a:rPr>
                      <m:t>𝑥</m:t>
                    </m:r>
                    <m:r>
                      <a:rPr lang="en-US" sz="3000" b="0" i="1" smtClean="0">
                        <a:latin typeface="Cambria Math"/>
                      </a:rPr>
                      <m:t>=1,</m:t>
                    </m:r>
                    <m:r>
                      <a:rPr lang="en-US" sz="3000" b="0" i="1" smtClean="0">
                        <a:latin typeface="Cambria Math"/>
                      </a:rPr>
                      <m:t>𝑦</m:t>
                    </m:r>
                    <m:r>
                      <a:rPr lang="en-US" sz="3000" b="0" i="1" smtClean="0">
                        <a:latin typeface="Cambria Math"/>
                      </a:rPr>
                      <m:t>=0</m:t>
                    </m:r>
                  </m:oMath>
                </a14:m>
                <a:endParaRPr lang="en-US" sz="3000" b="0" dirty="0" smtClean="0"/>
              </a:p>
              <a:p>
                <a14:m>
                  <m:oMath xmlns:m="http://schemas.openxmlformats.org/officeDocument/2006/math">
                    <m:sSub>
                      <m:sSubPr>
                        <m:ctrlPr>
                          <a:rPr lang="en-US" sz="3000" b="0" i="1" smtClean="0">
                            <a:latin typeface="Cambria Math"/>
                          </a:rPr>
                        </m:ctrlPr>
                      </m:sSubPr>
                      <m:e>
                        <m:r>
                          <a:rPr lang="en-US" sz="3000" b="0" i="1" smtClean="0">
                            <a:latin typeface="Cambria Math"/>
                          </a:rPr>
                          <m:t>𝐼</m:t>
                        </m:r>
                      </m:e>
                      <m:sub>
                        <m:r>
                          <a:rPr lang="en-US" sz="3000" b="0" i="1" smtClean="0">
                            <a:latin typeface="Cambria Math"/>
                          </a:rPr>
                          <m:t>3</m:t>
                        </m:r>
                      </m:sub>
                    </m:sSub>
                    <m:r>
                      <a:rPr lang="en-US" sz="3000" b="0" i="1" smtClean="0">
                        <a:latin typeface="Cambria Math"/>
                      </a:rPr>
                      <m:t>𝑥𝑦</m:t>
                    </m:r>
                  </m:oMath>
                </a14:m>
                <a:r>
                  <a:rPr lang="en-US" sz="3000" b="0" dirty="0" smtClean="0"/>
                  <a:t> </a:t>
                </a:r>
                <a:r>
                  <a:rPr lang="en-US" sz="3000" dirty="0" smtClean="0"/>
                  <a:t>corresponds to those cells in which </a:t>
                </a:r>
                <a14:m>
                  <m:oMath xmlns:m="http://schemas.openxmlformats.org/officeDocument/2006/math">
                    <m:r>
                      <a:rPr lang="en-US" sz="3000" b="0" i="1" smtClean="0">
                        <a:latin typeface="Cambria Math"/>
                      </a:rPr>
                      <m:t>𝑥</m:t>
                    </m:r>
                    <m:r>
                      <a:rPr lang="en-US" sz="3000" b="0" i="1" smtClean="0">
                        <a:latin typeface="Cambria Math"/>
                      </a:rPr>
                      <m:t>=1,</m:t>
                    </m:r>
                    <m:r>
                      <a:rPr lang="en-US" sz="3000" b="0" i="1" smtClean="0">
                        <a:latin typeface="Cambria Math"/>
                      </a:rPr>
                      <m:t>𝑦</m:t>
                    </m:r>
                    <m:r>
                      <a:rPr lang="en-US" sz="3000" b="0" i="1" smtClean="0">
                        <a:latin typeface="Cambria Math"/>
                      </a:rPr>
                      <m:t>=1</m:t>
                    </m:r>
                  </m:oMath>
                </a14:m>
                <a:endParaRPr lang="en-US" sz="3000" b="0" dirty="0" smtClean="0"/>
              </a:p>
              <a:p>
                <a:endParaRPr lang="en-US" sz="30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600200"/>
                <a:ext cx="9220200" cy="5029200"/>
              </a:xfrm>
              <a:blipFill rotWithShape="1">
                <a:blip r:embed="rId2"/>
                <a:stretch>
                  <a:fillRect l="-1322" t="-1455"/>
                </a:stretch>
              </a:blipFill>
            </p:spPr>
            <p:txBody>
              <a:bodyPr/>
              <a:lstStyle/>
              <a:p>
                <a:r>
                  <a:rPr lang="en-US">
                    <a:noFill/>
                  </a:rPr>
                  <a:t> </a:t>
                </a:r>
              </a:p>
            </p:txBody>
          </p:sp>
        </mc:Fallback>
      </mc:AlternateContent>
    </p:spTree>
    <p:extLst>
      <p:ext uri="{BB962C8B-B14F-4D97-AF65-F5344CB8AC3E}">
        <p14:creationId xmlns:p14="http://schemas.microsoft.com/office/powerpoint/2010/main" val="371469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K-map representation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4158945"/>
              </p:ext>
            </p:extLst>
          </p:nvPr>
        </p:nvGraphicFramePr>
        <p:xfrm>
          <a:off x="3124200" y="2387600"/>
          <a:ext cx="3048000" cy="1270000"/>
        </p:xfrm>
        <a:graphic>
          <a:graphicData uri="http://schemas.openxmlformats.org/drawingml/2006/table">
            <a:tbl>
              <a:tblPr firstRow="1" bandRow="1">
                <a:tableStyleId>{5940675A-B579-460E-94D1-54222C63F5DA}</a:tableStyleId>
              </a:tblPr>
              <a:tblGrid>
                <a:gridCol w="762000"/>
                <a:gridCol w="762000"/>
                <a:gridCol w="762000"/>
                <a:gridCol w="762000"/>
              </a:tblGrid>
              <a:tr h="635000">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r>
              <a:tr h="635000">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1752600" y="26162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m:t>
                      </m:r>
                      <m:r>
                        <a:rPr lang="en-US" b="0" i="1" smtClean="0">
                          <a:latin typeface="Cambria Math"/>
                        </a:rPr>
                        <m:t>𝑥</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1752600" y="2616200"/>
                <a:ext cx="1143000"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3962400" y="1447800"/>
                <a:ext cx="114300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r>
                        <a:rPr lang="en-US" b="0" i="1" smtClean="0">
                          <a:latin typeface="Cambria Math"/>
                        </a:rPr>
                        <m:t>𝑦</m:t>
                      </m:r>
                    </m:oMath>
                  </m:oMathPara>
                </a14:m>
                <a:endParaRPr lang="en-US" dirty="0" smtClean="0"/>
              </a:p>
              <a:p>
                <a14:m>
                  <m:oMathPara xmlns:m="http://schemas.openxmlformats.org/officeDocument/2006/math">
                    <m:oMathParaPr>
                      <m:jc m:val="centerGroup"/>
                    </m:oMathParaPr>
                    <m:oMath xmlns:m="http://schemas.openxmlformats.org/officeDocument/2006/math">
                      <m:r>
                        <a:rPr lang="en-US" b="0" i="1" smtClean="0">
                          <a:latin typeface="Cambria Math"/>
                        </a:rPr>
                        <m:t>𝑦𝑧</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3962400" y="1447800"/>
                <a:ext cx="1143000" cy="646331"/>
              </a:xfrm>
              <a:prstGeom prst="rect">
                <a:avLst/>
              </a:prstGeom>
              <a:blipFill rotWithShape="1">
                <a:blip r:embed="rId3"/>
                <a:stretch>
                  <a:fillRect b="-18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2766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00</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276600" y="2006600"/>
                <a:ext cx="4572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0386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01</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4038600" y="2006600"/>
                <a:ext cx="4572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8006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1</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4800600" y="2006600"/>
                <a:ext cx="4572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5626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0</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5562600" y="2006600"/>
                <a:ext cx="4572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3276600" y="2526268"/>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3276600" y="2526268"/>
                <a:ext cx="1219200" cy="369332"/>
              </a:xfrm>
              <a:prstGeom prst="rect">
                <a:avLst/>
              </a:prstGeom>
              <a:blipFill rotWithShape="1">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4800600" y="2514600"/>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4800600" y="2514600"/>
                <a:ext cx="1219200" cy="369332"/>
              </a:xfrm>
              <a:prstGeom prst="rect">
                <a:avLst/>
              </a:prstGeom>
              <a:blipFill rotWithShape="1">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276600" y="3124200"/>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3276600" y="3124200"/>
                <a:ext cx="1219200" cy="369332"/>
              </a:xfrm>
              <a:prstGeom prst="rect">
                <a:avLst/>
              </a:prstGeom>
              <a:blipFill rotWithShape="1">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800600" y="3135868"/>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4800600" y="3135868"/>
                <a:ext cx="1219200" cy="369332"/>
              </a:xfrm>
              <a:prstGeom prst="rect">
                <a:avLst/>
              </a:prstGeom>
              <a:blipFill rotWithShape="1">
                <a:blip r:embed="rId11"/>
                <a:stretch>
                  <a:fillRect/>
                </a:stretch>
              </a:blipFill>
              <a:ln>
                <a:solidFill>
                  <a:schemeClr val="accent1"/>
                </a:solidFill>
              </a:ln>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p14="http://schemas.microsoft.com/office/powerpoint/2010/main" val="1871256719"/>
              </p:ext>
            </p:extLst>
          </p:nvPr>
        </p:nvGraphicFramePr>
        <p:xfrm>
          <a:off x="609600" y="4419600"/>
          <a:ext cx="1371600" cy="370840"/>
        </p:xfrm>
        <a:graphic>
          <a:graphicData uri="http://schemas.openxmlformats.org/drawingml/2006/table">
            <a:tbl>
              <a:tblPr firstRow="1" bandRow="1">
                <a:tableStyleId>{5940675A-B579-460E-94D1-54222C63F5DA}</a:tableStyleId>
              </a:tblPr>
              <a:tblGrid>
                <a:gridCol w="685800"/>
                <a:gridCol w="685800"/>
              </a:tblGrid>
              <a:tr h="370840">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Requires="a14">
          <p:sp>
            <p:nvSpPr>
              <p:cNvPr id="16" name="TextBox 15"/>
              <p:cNvSpPr txBox="1"/>
              <p:nvPr/>
            </p:nvSpPr>
            <p:spPr>
              <a:xfrm>
                <a:off x="457200" y="4876800"/>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a14:m>
                <a:r>
                  <a:rPr lang="en-US" dirty="0" smtClean="0"/>
                  <a:t> map</a:t>
                </a:r>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457200" y="4876800"/>
                <a:ext cx="1600200" cy="369332"/>
              </a:xfrm>
              <a:prstGeom prst="rect">
                <a:avLst/>
              </a:prstGeom>
              <a:blipFill rotWithShape="1">
                <a:blip r:embed="rId12"/>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85800" y="3974068"/>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685800" y="3974068"/>
                <a:ext cx="457200"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447800" y="3974068"/>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1447800" y="3974068"/>
                <a:ext cx="45720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685800" y="3669268"/>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685800" y="3669268"/>
                <a:ext cx="1143000" cy="369332"/>
              </a:xfrm>
              <a:prstGeom prst="rect">
                <a:avLst/>
              </a:prstGeom>
              <a:blipFill rotWithShape="1">
                <a:blip r:embed="rId15"/>
                <a:stretch>
                  <a:fillRect/>
                </a:stretch>
              </a:blipFill>
            </p:spPr>
            <p:txBody>
              <a:bodyPr/>
              <a:lstStyle/>
              <a:p>
                <a:r>
                  <a:rPr lang="en-US">
                    <a:noFill/>
                  </a:rPr>
                  <a:t> </a:t>
                </a:r>
              </a:p>
            </p:txBody>
          </p:sp>
        </mc:Fallback>
      </mc:AlternateContent>
      <p:graphicFrame>
        <p:nvGraphicFramePr>
          <p:cNvPr id="20" name="Table 19"/>
          <p:cNvGraphicFramePr>
            <a:graphicFrameLocks noGrp="1"/>
          </p:cNvGraphicFramePr>
          <p:nvPr>
            <p:extLst>
              <p:ext uri="{D42A27DB-BD31-4B8C-83A1-F6EECF244321}">
                <p14:modId xmlns:p14="http://schemas.microsoft.com/office/powerpoint/2010/main" val="2709451944"/>
              </p:ext>
            </p:extLst>
          </p:nvPr>
        </p:nvGraphicFramePr>
        <p:xfrm>
          <a:off x="2667000" y="4431268"/>
          <a:ext cx="1371600" cy="370840"/>
        </p:xfrm>
        <a:graphic>
          <a:graphicData uri="http://schemas.openxmlformats.org/drawingml/2006/table">
            <a:tbl>
              <a:tblPr firstRow="1" bandRow="1">
                <a:tableStyleId>{5940675A-B579-460E-94D1-54222C63F5DA}</a:tableStyleId>
              </a:tblPr>
              <a:tblGrid>
                <a:gridCol w="685800"/>
                <a:gridCol w="685800"/>
              </a:tblGrid>
              <a:tr h="370840">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Requires="a14">
          <p:sp>
            <p:nvSpPr>
              <p:cNvPr id="21" name="TextBox 20"/>
              <p:cNvSpPr txBox="1"/>
              <p:nvPr/>
            </p:nvSpPr>
            <p:spPr>
              <a:xfrm>
                <a:off x="2514600" y="4888468"/>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a14:m>
                <a:r>
                  <a:rPr lang="en-US" dirty="0" smtClean="0"/>
                  <a:t> map</a:t>
                </a:r>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2514600" y="4888468"/>
                <a:ext cx="1600200" cy="369332"/>
              </a:xfrm>
              <a:prstGeom prst="rect">
                <a:avLst/>
              </a:prstGeom>
              <a:blipFill rotWithShape="1">
                <a:blip r:embed="rId16"/>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2743200" y="3985736"/>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2743200" y="3985736"/>
                <a:ext cx="457200"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505200" y="3985736"/>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3505200" y="3985736"/>
                <a:ext cx="457200" cy="369332"/>
              </a:xfrm>
              <a:prstGeom prst="rect">
                <a:avLst/>
              </a:prstGeom>
              <a:blipFill rotWithShape="1">
                <a:blip r:embed="rId18"/>
                <a:stretch>
                  <a:fillRect/>
                </a:stretch>
              </a:blipFill>
            </p:spPr>
            <p:txBody>
              <a:bodyPr/>
              <a:lstStyle/>
              <a:p>
                <a:r>
                  <a:rPr lang="en-US">
                    <a:noFill/>
                  </a:rPr>
                  <a:t> </a:t>
                </a:r>
              </a:p>
            </p:txBody>
          </p:sp>
        </mc:Fallback>
      </mc:AlternateContent>
      <p:graphicFrame>
        <p:nvGraphicFramePr>
          <p:cNvPr id="24" name="Table 23"/>
          <p:cNvGraphicFramePr>
            <a:graphicFrameLocks noGrp="1"/>
          </p:cNvGraphicFramePr>
          <p:nvPr>
            <p:extLst>
              <p:ext uri="{D42A27DB-BD31-4B8C-83A1-F6EECF244321}">
                <p14:modId xmlns:p14="http://schemas.microsoft.com/office/powerpoint/2010/main" val="1202959178"/>
              </p:ext>
            </p:extLst>
          </p:nvPr>
        </p:nvGraphicFramePr>
        <p:xfrm>
          <a:off x="4648200" y="4407932"/>
          <a:ext cx="1371600" cy="370840"/>
        </p:xfrm>
        <a:graphic>
          <a:graphicData uri="http://schemas.openxmlformats.org/drawingml/2006/table">
            <a:tbl>
              <a:tblPr firstRow="1" bandRow="1">
                <a:tableStyleId>{5940675A-B579-460E-94D1-54222C63F5DA}</a:tableStyleId>
              </a:tblPr>
              <a:tblGrid>
                <a:gridCol w="685800"/>
                <a:gridCol w="685800"/>
              </a:tblGrid>
              <a:tr h="370840">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Requires="a14">
          <p:sp>
            <p:nvSpPr>
              <p:cNvPr id="25" name="TextBox 24"/>
              <p:cNvSpPr txBox="1"/>
              <p:nvPr/>
            </p:nvSpPr>
            <p:spPr>
              <a:xfrm>
                <a:off x="4495800" y="4865132"/>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a14:m>
                <a:r>
                  <a:rPr lang="en-US" dirty="0" smtClean="0"/>
                  <a:t> map</a:t>
                </a:r>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4495800" y="4865132"/>
                <a:ext cx="1600200" cy="369332"/>
              </a:xfrm>
              <a:prstGeom prst="rect">
                <a:avLst/>
              </a:prstGeom>
              <a:blipFill rotWithShape="1">
                <a:blip r:embed="rId19"/>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47244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4724400" y="3962400"/>
                <a:ext cx="457200"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54864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5486400" y="3962400"/>
                <a:ext cx="457200" cy="369332"/>
              </a:xfrm>
              <a:prstGeom prst="rect">
                <a:avLst/>
              </a:prstGeom>
              <a:blipFill rotWithShape="1">
                <a:blip r:embed="rId21"/>
                <a:stretch>
                  <a:fillRect/>
                </a:stretch>
              </a:blipFill>
            </p:spPr>
            <p:txBody>
              <a:bodyPr/>
              <a:lstStyle/>
              <a:p>
                <a:r>
                  <a:rPr lang="en-US">
                    <a:noFill/>
                  </a:rPr>
                  <a:t> </a:t>
                </a:r>
              </a:p>
            </p:txBody>
          </p:sp>
        </mc:Fallback>
      </mc:AlternateContent>
      <p:graphicFrame>
        <p:nvGraphicFramePr>
          <p:cNvPr id="28" name="Table 27"/>
          <p:cNvGraphicFramePr>
            <a:graphicFrameLocks noGrp="1"/>
          </p:cNvGraphicFramePr>
          <p:nvPr>
            <p:extLst>
              <p:ext uri="{D42A27DB-BD31-4B8C-83A1-F6EECF244321}">
                <p14:modId xmlns:p14="http://schemas.microsoft.com/office/powerpoint/2010/main" val="1209692560"/>
              </p:ext>
            </p:extLst>
          </p:nvPr>
        </p:nvGraphicFramePr>
        <p:xfrm>
          <a:off x="6629400" y="4407932"/>
          <a:ext cx="1371600" cy="370840"/>
        </p:xfrm>
        <a:graphic>
          <a:graphicData uri="http://schemas.openxmlformats.org/drawingml/2006/table">
            <a:tbl>
              <a:tblPr firstRow="1" bandRow="1">
                <a:tableStyleId>{5940675A-B579-460E-94D1-54222C63F5DA}</a:tableStyleId>
              </a:tblPr>
              <a:tblGrid>
                <a:gridCol w="685800"/>
                <a:gridCol w="685800"/>
              </a:tblGrid>
              <a:tr h="370840">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Requires="a14">
          <p:sp>
            <p:nvSpPr>
              <p:cNvPr id="29" name="TextBox 28"/>
              <p:cNvSpPr txBox="1"/>
              <p:nvPr/>
            </p:nvSpPr>
            <p:spPr>
              <a:xfrm>
                <a:off x="6477000" y="4865132"/>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a14:m>
                <a:r>
                  <a:rPr lang="en-US" dirty="0" smtClean="0"/>
                  <a:t> map</a:t>
                </a:r>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6477000" y="4865132"/>
                <a:ext cx="1600200" cy="369332"/>
              </a:xfrm>
              <a:prstGeom prst="rect">
                <a:avLst/>
              </a:prstGeom>
              <a:blipFill rotWithShape="1">
                <a:blip r:embed="rId22"/>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7056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6705600" y="3962400"/>
                <a:ext cx="457200"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74676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7467600" y="3962400"/>
                <a:ext cx="457200" cy="369332"/>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27432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2743200" y="3657600"/>
                <a:ext cx="1143000"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48006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4800600" y="3657600"/>
                <a:ext cx="1143000"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7056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6705600" y="3657600"/>
                <a:ext cx="1143000" cy="369332"/>
              </a:xfrm>
              <a:prstGeom prst="rect">
                <a:avLst/>
              </a:prstGeom>
              <a:blipFill rotWithShape="1">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004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Homework 6 due today.</a:t>
            </a:r>
          </a:p>
          <a:p>
            <a:r>
              <a:rPr lang="en-US" dirty="0" smtClean="0"/>
              <a:t>Homework 7 up on course webpage, due on 11/13.</a:t>
            </a:r>
          </a:p>
          <a:p>
            <a:r>
              <a:rPr lang="en-US" dirty="0" smtClean="0"/>
              <a:t>Recitation quiz on Monday, 11/10</a:t>
            </a:r>
          </a:p>
          <a:p>
            <a:pPr lvl="1"/>
            <a:r>
              <a:rPr lang="en-US" dirty="0" smtClean="0"/>
              <a:t>Will cover material from lectures 18,19,20</a:t>
            </a:r>
            <a:endParaRPr lang="en-US" dirty="0" smtClean="0"/>
          </a:p>
          <a:p>
            <a:r>
              <a:rPr lang="en-US" dirty="0" smtClean="0"/>
              <a:t>Exams to be returned at end of lecture.</a:t>
            </a:r>
            <a:endParaRPr lang="en-US" dirty="0"/>
          </a:p>
        </p:txBody>
      </p:sp>
    </p:spTree>
    <p:extLst>
      <p:ext uri="{BB962C8B-B14F-4D97-AF65-F5344CB8AC3E}">
        <p14:creationId xmlns:p14="http://schemas.microsoft.com/office/powerpoint/2010/main" val="22322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632314609"/>
                  </p:ext>
                </p:extLst>
              </p:nvPr>
            </p:nvGraphicFramePr>
            <p:xfrm>
              <a:off x="609600" y="16154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632314609"/>
                  </p:ext>
                </p:extLst>
              </p:nvPr>
            </p:nvGraphicFramePr>
            <p:xfrm>
              <a:off x="609600" y="16154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endParaRPr lang="en-US"/>
                        </a:p>
                      </a:txBody>
                      <a:tcPr>
                        <a:blipFill rotWithShape="1">
                          <a:blip r:embed="rId2"/>
                          <a:stretch>
                            <a:fillRect r="-298333" b="-822951"/>
                          </a:stretch>
                        </a:blipFill>
                      </a:tcPr>
                    </a:tc>
                    <a:tc>
                      <a:txBody>
                        <a:bodyPr/>
                        <a:lstStyle/>
                        <a:p>
                          <a:endParaRPr lang="en-US"/>
                        </a:p>
                      </a:txBody>
                      <a:tcPr>
                        <a:blipFill rotWithShape="1">
                          <a:blip r:embed="rId2"/>
                          <a:stretch>
                            <a:fillRect l="-98361" r="-193443" b="-822951"/>
                          </a:stretch>
                        </a:blipFill>
                      </a:tcPr>
                    </a:tc>
                    <a:tc>
                      <a:txBody>
                        <a:bodyPr/>
                        <a:lstStyle/>
                        <a:p>
                          <a:endParaRPr lang="en-US"/>
                        </a:p>
                      </a:txBody>
                      <a:tcPr>
                        <a:blipFill rotWithShape="1">
                          <a:blip r:embed="rId2"/>
                          <a:stretch>
                            <a:fillRect l="-208621" r="-103448" b="-822951"/>
                          </a:stretch>
                        </a:blipFill>
                      </a:tcPr>
                    </a:tc>
                    <a:tc>
                      <a:txBody>
                        <a:bodyPr/>
                        <a:lstStyle/>
                        <a:p>
                          <a:endParaRPr lang="en-US"/>
                        </a:p>
                      </a:txBody>
                      <a:tcPr>
                        <a:blipFill rotWithShape="1">
                          <a:blip r:embed="rId2"/>
                          <a:stretch>
                            <a:fillRect l="-298333" b="-8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100000" b="-72295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200000" b="-6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406667" b="-431667"/>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498361" b="-324590"/>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598361" b="-2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798361" b="-24590"/>
                          </a:stretch>
                        </a:blipFill>
                      </a:tcPr>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4294793186"/>
              </p:ext>
            </p:extLst>
          </p:nvPr>
        </p:nvGraphicFramePr>
        <p:xfrm>
          <a:off x="3810000" y="2387600"/>
          <a:ext cx="3048000" cy="1270000"/>
        </p:xfrm>
        <a:graphic>
          <a:graphicData uri="http://schemas.openxmlformats.org/drawingml/2006/table">
            <a:tbl>
              <a:tblPr firstRow="1" bandRow="1">
                <a:tableStyleId>{5940675A-B579-460E-94D1-54222C63F5DA}</a:tableStyleId>
              </a:tblPr>
              <a:tblGrid>
                <a:gridCol w="762000"/>
                <a:gridCol w="762000"/>
                <a:gridCol w="762000"/>
                <a:gridCol w="762000"/>
              </a:tblGrid>
              <a:tr h="635000">
                <a:tc>
                  <a:txBody>
                    <a:bodyPr/>
                    <a:lstStyle/>
                    <a:p>
                      <a:pPr algn="ctr"/>
                      <a:r>
                        <a:rPr lang="en-US" sz="2400" dirty="0" smtClean="0"/>
                        <a:t>1</a:t>
                      </a:r>
                      <a:endParaRPr lang="en-US" sz="2400" dirty="0"/>
                    </a:p>
                  </a:txBody>
                  <a:tcPr>
                    <a:solidFill>
                      <a:srgbClr val="7030A0">
                        <a:alpha val="50000"/>
                      </a:srgbClr>
                    </a:solidFill>
                  </a:tcPr>
                </a:tc>
                <a:tc>
                  <a:txBody>
                    <a:bodyPr/>
                    <a:lstStyle/>
                    <a:p>
                      <a:pPr algn="ctr"/>
                      <a:r>
                        <a:rPr lang="en-US" sz="2400" dirty="0" smtClean="0"/>
                        <a:t>0</a:t>
                      </a:r>
                      <a:endParaRPr lang="en-US" sz="2400" dirty="0"/>
                    </a:p>
                  </a:txBody>
                  <a:tcPr>
                    <a:solidFill>
                      <a:srgbClr val="7030A0">
                        <a:alpha val="50000"/>
                      </a:srgbClr>
                    </a:solidFill>
                  </a:tcPr>
                </a:tc>
                <a:tc>
                  <a:txBody>
                    <a:bodyPr/>
                    <a:lstStyle/>
                    <a:p>
                      <a:pPr algn="ctr"/>
                      <a:r>
                        <a:rPr lang="en-US" sz="2400" dirty="0" smtClean="0"/>
                        <a:t>1</a:t>
                      </a:r>
                      <a:endParaRPr lang="en-US" sz="2400" dirty="0"/>
                    </a:p>
                  </a:txBody>
                  <a:tcPr>
                    <a:solidFill>
                      <a:srgbClr val="0070C0">
                        <a:alpha val="50000"/>
                      </a:srgbClr>
                    </a:solidFill>
                  </a:tcPr>
                </a:tc>
                <a:tc>
                  <a:txBody>
                    <a:bodyPr/>
                    <a:lstStyle/>
                    <a:p>
                      <a:pPr algn="ctr"/>
                      <a:r>
                        <a:rPr lang="en-US" sz="2400" dirty="0" smtClean="0"/>
                        <a:t>1</a:t>
                      </a:r>
                      <a:endParaRPr lang="en-US" sz="2400" dirty="0"/>
                    </a:p>
                  </a:txBody>
                  <a:tcPr>
                    <a:solidFill>
                      <a:srgbClr val="0070C0">
                        <a:alpha val="50000"/>
                      </a:srgbClr>
                    </a:solidFill>
                  </a:tcPr>
                </a:tc>
              </a:tr>
              <a:tr h="635000">
                <a:tc>
                  <a:txBody>
                    <a:bodyPr/>
                    <a:lstStyle/>
                    <a:p>
                      <a:pPr algn="ctr"/>
                      <a:r>
                        <a:rPr lang="en-US" sz="2400" dirty="0" smtClean="0"/>
                        <a:t>0</a:t>
                      </a:r>
                      <a:endParaRPr lang="en-US" sz="2400" dirty="0"/>
                    </a:p>
                  </a:txBody>
                  <a:tcPr>
                    <a:solidFill>
                      <a:schemeClr val="accent6">
                        <a:alpha val="50000"/>
                      </a:schemeClr>
                    </a:solidFill>
                  </a:tcPr>
                </a:tc>
                <a:tc>
                  <a:txBody>
                    <a:bodyPr/>
                    <a:lstStyle/>
                    <a:p>
                      <a:pPr algn="ctr"/>
                      <a:r>
                        <a:rPr lang="en-US" sz="2400" dirty="0" smtClean="0"/>
                        <a:t>1</a:t>
                      </a:r>
                      <a:endParaRPr lang="en-US" sz="2400" dirty="0"/>
                    </a:p>
                  </a:txBody>
                  <a:tcPr>
                    <a:solidFill>
                      <a:schemeClr val="accent6">
                        <a:alpha val="50000"/>
                      </a:schemeClr>
                    </a:solidFill>
                  </a:tcPr>
                </a:tc>
                <a:tc>
                  <a:txBody>
                    <a:bodyPr/>
                    <a:lstStyle/>
                    <a:p>
                      <a:pPr algn="ctr"/>
                      <a:r>
                        <a:rPr lang="en-US" sz="2400" dirty="0" smtClean="0"/>
                        <a:t>0</a:t>
                      </a:r>
                      <a:endParaRPr lang="en-US" sz="2400" dirty="0"/>
                    </a:p>
                  </a:txBody>
                  <a:tcPr>
                    <a:solidFill>
                      <a:srgbClr val="00B050">
                        <a:alpha val="50000"/>
                      </a:srgbClr>
                    </a:solidFill>
                  </a:tcPr>
                </a:tc>
                <a:tc>
                  <a:txBody>
                    <a:bodyPr/>
                    <a:lstStyle/>
                    <a:p>
                      <a:pPr algn="ctr"/>
                      <a:r>
                        <a:rPr lang="en-US" sz="2400" dirty="0" smtClean="0"/>
                        <a:t>0</a:t>
                      </a:r>
                      <a:endParaRPr lang="en-US" sz="2400" dirty="0"/>
                    </a:p>
                  </a:txBody>
                  <a:tcPr>
                    <a:solidFill>
                      <a:srgbClr val="00B050">
                        <a:alpha val="50000"/>
                      </a:srgbClr>
                    </a:solidFill>
                  </a:tcPr>
                </a:tc>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2438400" y="26162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m:t>
                      </m:r>
                      <m:r>
                        <a:rPr lang="en-US" b="0" i="1" smtClean="0">
                          <a:latin typeface="Cambria Math"/>
                        </a:rPr>
                        <m:t>𝑥</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438400" y="2616200"/>
                <a:ext cx="1143000"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648200" y="1447800"/>
                <a:ext cx="114300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r>
                        <a:rPr lang="en-US" b="0" i="1" smtClean="0">
                          <a:latin typeface="Cambria Math"/>
                        </a:rPr>
                        <m:t>𝑦</m:t>
                      </m:r>
                    </m:oMath>
                  </m:oMathPara>
                </a14:m>
                <a:endParaRPr lang="en-US" dirty="0" smtClean="0"/>
              </a:p>
              <a:p>
                <a14:m>
                  <m:oMathPara xmlns:m="http://schemas.openxmlformats.org/officeDocument/2006/math">
                    <m:oMathParaPr>
                      <m:jc m:val="centerGroup"/>
                    </m:oMathParaPr>
                    <m:oMath xmlns:m="http://schemas.openxmlformats.org/officeDocument/2006/math">
                      <m:r>
                        <a:rPr lang="en-US" b="0" i="1" smtClean="0">
                          <a:latin typeface="Cambria Math"/>
                        </a:rPr>
                        <m:t>𝑦𝑧</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4648200" y="1447800"/>
                <a:ext cx="1143000" cy="646331"/>
              </a:xfrm>
              <a:prstGeom prst="rect">
                <a:avLst/>
              </a:prstGeom>
              <a:blipFill rotWithShape="1">
                <a:blip r:embed="rId4"/>
                <a:stretch>
                  <a:fillRect b="-18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9624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00</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3962400" y="2006600"/>
                <a:ext cx="4572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7244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01</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4724400" y="2006600"/>
                <a:ext cx="4572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4864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1</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5486400" y="2006600"/>
                <a:ext cx="4572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2484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0</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6248400" y="2006600"/>
                <a:ext cx="457200" cy="369332"/>
              </a:xfrm>
              <a:prstGeom prst="rect">
                <a:avLst/>
              </a:prstGeom>
              <a:blipFill rotWithShape="1">
                <a:blip r:embed="rId8"/>
                <a:stretch>
                  <a:fillRect/>
                </a:stretch>
              </a:blipFill>
            </p:spPr>
            <p:txBody>
              <a:bodyPr/>
              <a:lstStyle/>
              <a:p>
                <a:r>
                  <a:rPr lang="en-US">
                    <a:noFill/>
                  </a:rPr>
                  <a:t> </a:t>
                </a:r>
              </a:p>
            </p:txBody>
          </p:sp>
        </mc:Fallback>
      </mc:AlternateContent>
      <p:graphicFrame>
        <p:nvGraphicFramePr>
          <p:cNvPr id="16" name="Table 15"/>
          <p:cNvGraphicFramePr>
            <a:graphicFrameLocks noGrp="1"/>
          </p:cNvGraphicFramePr>
          <p:nvPr>
            <p:extLst>
              <p:ext uri="{D42A27DB-BD31-4B8C-83A1-F6EECF244321}">
                <p14:modId xmlns:p14="http://schemas.microsoft.com/office/powerpoint/2010/main" val="2669540176"/>
              </p:ext>
            </p:extLst>
          </p:nvPr>
        </p:nvGraphicFramePr>
        <p:xfrm>
          <a:off x="2819400" y="4419600"/>
          <a:ext cx="1371600" cy="457200"/>
        </p:xfrm>
        <a:graphic>
          <a:graphicData uri="http://schemas.openxmlformats.org/drawingml/2006/table">
            <a:tbl>
              <a:tblPr firstRow="1" bandRow="1">
                <a:tableStyleId>{5940675A-B579-460E-94D1-54222C63F5DA}</a:tableStyleId>
              </a:tblPr>
              <a:tblGrid>
                <a:gridCol w="685800"/>
                <a:gridCol w="685800"/>
              </a:tblGrid>
              <a:tr h="370840">
                <a:tc>
                  <a:txBody>
                    <a:bodyPr/>
                    <a:lstStyle/>
                    <a:p>
                      <a:pPr algn="ctr"/>
                      <a:r>
                        <a:rPr lang="en-US" sz="2400" dirty="0" smtClean="0"/>
                        <a:t>1</a:t>
                      </a:r>
                      <a:endParaRPr lang="en-US" sz="2400" dirty="0"/>
                    </a:p>
                  </a:txBody>
                  <a:tcPr>
                    <a:solidFill>
                      <a:srgbClr val="7030A0">
                        <a:alpha val="50000"/>
                      </a:srgbClr>
                    </a:solidFill>
                  </a:tcPr>
                </a:tc>
                <a:tc>
                  <a:txBody>
                    <a:bodyPr/>
                    <a:lstStyle/>
                    <a:p>
                      <a:pPr algn="ctr"/>
                      <a:r>
                        <a:rPr lang="en-US" sz="2400" dirty="0" smtClean="0"/>
                        <a:t>0</a:t>
                      </a:r>
                      <a:endParaRPr lang="en-US" sz="2400" dirty="0"/>
                    </a:p>
                  </a:txBody>
                  <a:tcPr>
                    <a:solidFill>
                      <a:srgbClr val="7030A0">
                        <a:alpha val="50000"/>
                      </a:srgbClr>
                    </a:solidFill>
                  </a:tcPr>
                </a:tc>
              </a:tr>
            </a:tbl>
          </a:graphicData>
        </a:graphic>
      </p:graphicFrame>
      <mc:AlternateContent xmlns:mc="http://schemas.openxmlformats.org/markup-compatibility/2006">
        <mc:Choice xmlns:a14="http://schemas.microsoft.com/office/drawing/2010/main" Requires="a14">
          <p:sp>
            <p:nvSpPr>
              <p:cNvPr id="17" name="TextBox 16"/>
              <p:cNvSpPr txBox="1"/>
              <p:nvPr/>
            </p:nvSpPr>
            <p:spPr>
              <a:xfrm>
                <a:off x="2667000" y="4876800"/>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a14:m>
                <a:r>
                  <a:rPr lang="en-US" dirty="0" smtClean="0"/>
                  <a:t> map</a:t>
                </a:r>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667000" y="4876800"/>
                <a:ext cx="1600200" cy="369332"/>
              </a:xfrm>
              <a:prstGeom prst="rect">
                <a:avLst/>
              </a:prstGeom>
              <a:blipFill rotWithShape="1">
                <a:blip r:embed="rId9"/>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895600" y="3974068"/>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2895600" y="3974068"/>
                <a:ext cx="457200"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657600" y="3974068"/>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3657600" y="3974068"/>
                <a:ext cx="457200"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895600" y="3669268"/>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2895600" y="3669268"/>
                <a:ext cx="1143000" cy="369332"/>
              </a:xfrm>
              <a:prstGeom prst="rect">
                <a:avLst/>
              </a:prstGeom>
              <a:blipFill rotWithShape="1">
                <a:blip r:embed="rId12"/>
                <a:stretch>
                  <a:fillRect/>
                </a:stretch>
              </a:blipFill>
            </p:spPr>
            <p:txBody>
              <a:bodyPr/>
              <a:lstStyle/>
              <a:p>
                <a:r>
                  <a:rPr lang="en-US">
                    <a:noFill/>
                  </a:rPr>
                  <a:t> </a:t>
                </a:r>
              </a:p>
            </p:txBody>
          </p:sp>
        </mc:Fallback>
      </mc:AlternateContent>
      <p:graphicFrame>
        <p:nvGraphicFramePr>
          <p:cNvPr id="21" name="Table 20"/>
          <p:cNvGraphicFramePr>
            <a:graphicFrameLocks noGrp="1"/>
          </p:cNvGraphicFramePr>
          <p:nvPr>
            <p:extLst>
              <p:ext uri="{D42A27DB-BD31-4B8C-83A1-F6EECF244321}">
                <p14:modId xmlns:p14="http://schemas.microsoft.com/office/powerpoint/2010/main" val="4276405925"/>
              </p:ext>
            </p:extLst>
          </p:nvPr>
        </p:nvGraphicFramePr>
        <p:xfrm>
          <a:off x="4343400" y="4431268"/>
          <a:ext cx="1371600" cy="457200"/>
        </p:xfrm>
        <a:graphic>
          <a:graphicData uri="http://schemas.openxmlformats.org/drawingml/2006/table">
            <a:tbl>
              <a:tblPr firstRow="1" bandRow="1">
                <a:tableStyleId>{5940675A-B579-460E-94D1-54222C63F5DA}</a:tableStyleId>
              </a:tblPr>
              <a:tblGrid>
                <a:gridCol w="685800"/>
                <a:gridCol w="685800"/>
              </a:tblGrid>
              <a:tr h="370840">
                <a:tc>
                  <a:txBody>
                    <a:bodyPr/>
                    <a:lstStyle/>
                    <a:p>
                      <a:pPr algn="ctr"/>
                      <a:r>
                        <a:rPr lang="en-US" sz="2400" dirty="0" smtClean="0"/>
                        <a:t>1</a:t>
                      </a:r>
                      <a:endParaRPr lang="en-US" sz="2400" dirty="0"/>
                    </a:p>
                  </a:txBody>
                  <a:tcPr>
                    <a:solidFill>
                      <a:srgbClr val="0070C0">
                        <a:alpha val="50000"/>
                      </a:srgbClr>
                    </a:solidFill>
                  </a:tcPr>
                </a:tc>
                <a:tc>
                  <a:txBody>
                    <a:bodyPr/>
                    <a:lstStyle/>
                    <a:p>
                      <a:pPr algn="ctr"/>
                      <a:r>
                        <a:rPr lang="en-US" sz="2400" dirty="0" smtClean="0"/>
                        <a:t>1</a:t>
                      </a:r>
                      <a:endParaRPr lang="en-US" sz="2400" dirty="0"/>
                    </a:p>
                  </a:txBody>
                  <a:tcPr>
                    <a:solidFill>
                      <a:srgbClr val="0070C0">
                        <a:alpha val="50000"/>
                      </a:srgbClr>
                    </a:solidFill>
                  </a:tcPr>
                </a:tc>
              </a:tr>
            </a:tbl>
          </a:graphicData>
        </a:graphic>
      </p:graphicFrame>
      <mc:AlternateContent xmlns:mc="http://schemas.openxmlformats.org/markup-compatibility/2006">
        <mc:Choice xmlns:a14="http://schemas.microsoft.com/office/drawing/2010/main" Requires="a14">
          <p:sp>
            <p:nvSpPr>
              <p:cNvPr id="22" name="TextBox 21"/>
              <p:cNvSpPr txBox="1"/>
              <p:nvPr/>
            </p:nvSpPr>
            <p:spPr>
              <a:xfrm>
                <a:off x="4191000" y="4888468"/>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a14:m>
                <a:r>
                  <a:rPr lang="en-US" dirty="0" smtClean="0"/>
                  <a:t> map</a:t>
                </a:r>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4191000" y="4888468"/>
                <a:ext cx="1600200" cy="369332"/>
              </a:xfrm>
              <a:prstGeom prst="rect">
                <a:avLst/>
              </a:prstGeom>
              <a:blipFill rotWithShape="1">
                <a:blip r:embed="rId13"/>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4419600" y="3985736"/>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4419600" y="3985736"/>
                <a:ext cx="45720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5181600" y="3985736"/>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5181600" y="3985736"/>
                <a:ext cx="457200" cy="369332"/>
              </a:xfrm>
              <a:prstGeom prst="rect">
                <a:avLst/>
              </a:prstGeom>
              <a:blipFill rotWithShape="1">
                <a:blip r:embed="rId15"/>
                <a:stretch>
                  <a:fillRect/>
                </a:stretch>
              </a:blipFill>
            </p:spPr>
            <p:txBody>
              <a:bodyPr/>
              <a:lstStyle/>
              <a:p>
                <a:r>
                  <a:rPr lang="en-US">
                    <a:noFill/>
                  </a:rPr>
                  <a:t> </a:t>
                </a:r>
              </a:p>
            </p:txBody>
          </p:sp>
        </mc:Fallback>
      </mc:AlternateContent>
      <p:graphicFrame>
        <p:nvGraphicFramePr>
          <p:cNvPr id="25" name="Table 24"/>
          <p:cNvGraphicFramePr>
            <a:graphicFrameLocks noGrp="1"/>
          </p:cNvGraphicFramePr>
          <p:nvPr>
            <p:extLst>
              <p:ext uri="{D42A27DB-BD31-4B8C-83A1-F6EECF244321}">
                <p14:modId xmlns:p14="http://schemas.microsoft.com/office/powerpoint/2010/main" val="2544582513"/>
              </p:ext>
            </p:extLst>
          </p:nvPr>
        </p:nvGraphicFramePr>
        <p:xfrm>
          <a:off x="5867400" y="4407932"/>
          <a:ext cx="1371600" cy="457200"/>
        </p:xfrm>
        <a:graphic>
          <a:graphicData uri="http://schemas.openxmlformats.org/drawingml/2006/table">
            <a:tbl>
              <a:tblPr firstRow="1" bandRow="1">
                <a:tableStyleId>{5940675A-B579-460E-94D1-54222C63F5DA}</a:tableStyleId>
              </a:tblPr>
              <a:tblGrid>
                <a:gridCol w="685800"/>
                <a:gridCol w="685800"/>
              </a:tblGrid>
              <a:tr h="370840">
                <a:tc>
                  <a:txBody>
                    <a:bodyPr/>
                    <a:lstStyle/>
                    <a:p>
                      <a:pPr algn="ctr"/>
                      <a:r>
                        <a:rPr lang="en-US" sz="2400" dirty="0" smtClean="0"/>
                        <a:t>0</a:t>
                      </a:r>
                      <a:endParaRPr lang="en-US" sz="2400" dirty="0"/>
                    </a:p>
                  </a:txBody>
                  <a:tcPr>
                    <a:solidFill>
                      <a:schemeClr val="accent6">
                        <a:alpha val="50000"/>
                      </a:schemeClr>
                    </a:solidFill>
                  </a:tcPr>
                </a:tc>
                <a:tc>
                  <a:txBody>
                    <a:bodyPr/>
                    <a:lstStyle/>
                    <a:p>
                      <a:pPr algn="ctr"/>
                      <a:r>
                        <a:rPr lang="en-US" sz="2400" dirty="0" smtClean="0"/>
                        <a:t>1</a:t>
                      </a:r>
                      <a:endParaRPr lang="en-US" sz="2400" dirty="0"/>
                    </a:p>
                  </a:txBody>
                  <a:tcPr>
                    <a:solidFill>
                      <a:schemeClr val="accent6">
                        <a:alpha val="50000"/>
                      </a:schemeClr>
                    </a:solidFill>
                  </a:tcPr>
                </a:tc>
              </a:tr>
            </a:tbl>
          </a:graphicData>
        </a:graphic>
      </p:graphicFrame>
      <mc:AlternateContent xmlns:mc="http://schemas.openxmlformats.org/markup-compatibility/2006">
        <mc:Choice xmlns:a14="http://schemas.microsoft.com/office/drawing/2010/main" Requires="a14">
          <p:sp>
            <p:nvSpPr>
              <p:cNvPr id="26" name="TextBox 25"/>
              <p:cNvSpPr txBox="1"/>
              <p:nvPr/>
            </p:nvSpPr>
            <p:spPr>
              <a:xfrm>
                <a:off x="5715000" y="4865132"/>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a14:m>
                <a:r>
                  <a:rPr lang="en-US" dirty="0" smtClean="0"/>
                  <a:t> map</a:t>
                </a:r>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5715000" y="4865132"/>
                <a:ext cx="1600200" cy="369332"/>
              </a:xfrm>
              <a:prstGeom prst="rect">
                <a:avLst/>
              </a:prstGeom>
              <a:blipFill rotWithShape="1">
                <a:blip r:embed="rId16"/>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59436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5943600" y="3962400"/>
                <a:ext cx="457200"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67056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6705600" y="3962400"/>
                <a:ext cx="457200" cy="369332"/>
              </a:xfrm>
              <a:prstGeom prst="rect">
                <a:avLst/>
              </a:prstGeom>
              <a:blipFill rotWithShape="1">
                <a:blip r:embed="rId18"/>
                <a:stretch>
                  <a:fillRect/>
                </a:stretch>
              </a:blipFill>
            </p:spPr>
            <p:txBody>
              <a:bodyPr/>
              <a:lstStyle/>
              <a:p>
                <a:r>
                  <a:rPr lang="en-US">
                    <a:noFill/>
                  </a:rPr>
                  <a:t> </a:t>
                </a:r>
              </a:p>
            </p:txBody>
          </p:sp>
        </mc:Fallback>
      </mc:AlternateContent>
      <p:graphicFrame>
        <p:nvGraphicFramePr>
          <p:cNvPr id="29" name="Table 28"/>
          <p:cNvGraphicFramePr>
            <a:graphicFrameLocks noGrp="1"/>
          </p:cNvGraphicFramePr>
          <p:nvPr>
            <p:extLst>
              <p:ext uri="{D42A27DB-BD31-4B8C-83A1-F6EECF244321}">
                <p14:modId xmlns:p14="http://schemas.microsoft.com/office/powerpoint/2010/main" val="2647557234"/>
              </p:ext>
            </p:extLst>
          </p:nvPr>
        </p:nvGraphicFramePr>
        <p:xfrm>
          <a:off x="7315200" y="4407932"/>
          <a:ext cx="1371600" cy="457200"/>
        </p:xfrm>
        <a:graphic>
          <a:graphicData uri="http://schemas.openxmlformats.org/drawingml/2006/table">
            <a:tbl>
              <a:tblPr firstRow="1" bandRow="1">
                <a:tableStyleId>{5940675A-B579-460E-94D1-54222C63F5DA}</a:tableStyleId>
              </a:tblPr>
              <a:tblGrid>
                <a:gridCol w="685800"/>
                <a:gridCol w="685800"/>
              </a:tblGrid>
              <a:tr h="370840">
                <a:tc>
                  <a:txBody>
                    <a:bodyPr/>
                    <a:lstStyle/>
                    <a:p>
                      <a:pPr algn="ctr"/>
                      <a:r>
                        <a:rPr lang="en-US" sz="2400" dirty="0" smtClean="0"/>
                        <a:t>0</a:t>
                      </a:r>
                      <a:endParaRPr lang="en-US" sz="2400" dirty="0"/>
                    </a:p>
                  </a:txBody>
                  <a:tcPr>
                    <a:solidFill>
                      <a:srgbClr val="00B050">
                        <a:alpha val="50000"/>
                      </a:srgbClr>
                    </a:solidFill>
                  </a:tcPr>
                </a:tc>
                <a:tc>
                  <a:txBody>
                    <a:bodyPr/>
                    <a:lstStyle/>
                    <a:p>
                      <a:pPr algn="ctr"/>
                      <a:r>
                        <a:rPr lang="en-US" sz="2400" dirty="0" smtClean="0"/>
                        <a:t>0</a:t>
                      </a:r>
                      <a:endParaRPr lang="en-US" sz="2400" dirty="0"/>
                    </a:p>
                  </a:txBody>
                  <a:tcPr>
                    <a:solidFill>
                      <a:srgbClr val="00B050">
                        <a:alpha val="50000"/>
                      </a:srgbClr>
                    </a:solidFill>
                  </a:tcPr>
                </a:tc>
              </a:tr>
            </a:tbl>
          </a:graphicData>
        </a:graphic>
      </p:graphicFrame>
      <mc:AlternateContent xmlns:mc="http://schemas.openxmlformats.org/markup-compatibility/2006">
        <mc:Choice xmlns:a14="http://schemas.microsoft.com/office/drawing/2010/main" Requires="a14">
          <p:sp>
            <p:nvSpPr>
              <p:cNvPr id="30" name="TextBox 29"/>
              <p:cNvSpPr txBox="1"/>
              <p:nvPr/>
            </p:nvSpPr>
            <p:spPr>
              <a:xfrm>
                <a:off x="7162800" y="4865132"/>
                <a:ext cx="1600200" cy="369332"/>
              </a:xfrm>
              <a:prstGeom prst="rect">
                <a:avLst/>
              </a:prstGeom>
              <a:noFill/>
            </p:spPr>
            <p:txBody>
              <a:bodyPr wrap="square" rtlCol="0">
                <a:spAutoFit/>
              </a:bodyPr>
              <a:lstStyle/>
              <a:p>
                <a:pPr algn="ctr"/>
                <a14:m>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a14:m>
                <a:r>
                  <a:rPr lang="en-US" dirty="0" smtClean="0"/>
                  <a:t> map</a:t>
                </a:r>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7162800" y="4865132"/>
                <a:ext cx="1600200" cy="369332"/>
              </a:xfrm>
              <a:prstGeom prst="rect">
                <a:avLst/>
              </a:prstGeom>
              <a:blipFill rotWithShape="1">
                <a:blip r:embed="rId19"/>
                <a:stretch>
                  <a:fillRect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73914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31" name="TextBox 30"/>
              <p:cNvSpPr txBox="1">
                <a:spLocks noRot="1" noChangeAspect="1" noMove="1" noResize="1" noEditPoints="1" noAdjustHandles="1" noChangeArrowheads="1" noChangeShapeType="1" noTextEdit="1"/>
              </p:cNvSpPr>
              <p:nvPr/>
            </p:nvSpPr>
            <p:spPr>
              <a:xfrm>
                <a:off x="7391400" y="3962400"/>
                <a:ext cx="457200"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8153400" y="39624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8153400" y="3962400"/>
                <a:ext cx="457200" cy="369332"/>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44196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4419600" y="3657600"/>
                <a:ext cx="1143000" cy="369332"/>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60198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4" name="TextBox 33"/>
              <p:cNvSpPr txBox="1">
                <a:spLocks noRot="1" noChangeAspect="1" noMove="1" noResize="1" noEditPoints="1" noAdjustHandles="1" noChangeArrowheads="1" noChangeShapeType="1" noTextEdit="1"/>
              </p:cNvSpPr>
              <p:nvPr/>
            </p:nvSpPr>
            <p:spPr>
              <a:xfrm>
                <a:off x="6019800" y="3657600"/>
                <a:ext cx="1143000"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391400" y="36576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35" name="TextBox 34"/>
              <p:cNvSpPr txBox="1">
                <a:spLocks noRot="1" noChangeAspect="1" noMove="1" noResize="1" noEditPoints="1" noAdjustHandles="1" noChangeArrowheads="1" noChangeShapeType="1" noTextEdit="1"/>
              </p:cNvSpPr>
              <p:nvPr/>
            </p:nvSpPr>
            <p:spPr>
              <a:xfrm>
                <a:off x="7391400" y="3657600"/>
                <a:ext cx="1143000" cy="369332"/>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2667000" y="5410200"/>
                <a:ext cx="17526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r>
                        <a:rPr lang="en-US" b="0" i="1" smtClean="0">
                          <a:latin typeface="Cambria Math"/>
                        </a:rPr>
                        <m:t>=</m:t>
                      </m:r>
                      <m:bar>
                        <m:barPr>
                          <m:pos m:val="top"/>
                          <m:ctrlPr>
                            <a:rPr lang="en-US" b="0" i="1" smtClean="0">
                              <a:latin typeface="Cambria Math"/>
                            </a:rPr>
                          </m:ctrlPr>
                        </m:barPr>
                        <m:e>
                          <m:r>
                            <a:rPr lang="en-US" b="0" i="1" smtClean="0">
                              <a:latin typeface="Cambria Math"/>
                            </a:rPr>
                            <m:t>𝑧</m:t>
                          </m:r>
                        </m:e>
                      </m:bar>
                    </m:oMath>
                  </m:oMathPara>
                </a14:m>
                <a:endParaRPr lang="en-US" dirty="0"/>
              </a:p>
            </p:txBody>
          </p:sp>
        </mc:Choice>
        <mc:Fallback>
          <p:sp>
            <p:nvSpPr>
              <p:cNvPr id="37" name="TextBox 36"/>
              <p:cNvSpPr txBox="1">
                <a:spLocks noRot="1" noChangeAspect="1" noMove="1" noResize="1" noEditPoints="1" noAdjustHandles="1" noChangeArrowheads="1" noChangeShapeType="1" noTextEdit="1"/>
              </p:cNvSpPr>
              <p:nvPr/>
            </p:nvSpPr>
            <p:spPr>
              <a:xfrm>
                <a:off x="2667000" y="5410200"/>
                <a:ext cx="1752600" cy="369332"/>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4114800" y="5410200"/>
                <a:ext cx="17526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r>
                        <a:rPr lang="en-US" b="0" i="1" smtClean="0">
                          <a:latin typeface="Cambria Math"/>
                        </a:rPr>
                        <m:t>=1</m:t>
                      </m:r>
                    </m:oMath>
                  </m:oMathPara>
                </a14:m>
                <a:endParaRPr lang="en-US" dirty="0"/>
              </a:p>
            </p:txBody>
          </p:sp>
        </mc:Choice>
        <mc:Fallback>
          <p:sp>
            <p:nvSpPr>
              <p:cNvPr id="38" name="TextBox 37"/>
              <p:cNvSpPr txBox="1">
                <a:spLocks noRot="1" noChangeAspect="1" noMove="1" noResize="1" noEditPoints="1" noAdjustHandles="1" noChangeArrowheads="1" noChangeShapeType="1" noTextEdit="1"/>
              </p:cNvSpPr>
              <p:nvPr/>
            </p:nvSpPr>
            <p:spPr>
              <a:xfrm>
                <a:off x="4114800" y="5410200"/>
                <a:ext cx="1752600" cy="369332"/>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5715000" y="5410200"/>
                <a:ext cx="17526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r>
                        <a:rPr lang="en-US" b="0" i="1" smtClean="0">
                          <a:latin typeface="Cambria Math"/>
                        </a:rPr>
                        <m:t>=</m:t>
                      </m:r>
                      <m:r>
                        <a:rPr lang="en-US" b="0" i="1" smtClean="0">
                          <a:latin typeface="Cambria Math"/>
                        </a:rPr>
                        <m:t>𝑧</m:t>
                      </m:r>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5715000" y="5410200"/>
                <a:ext cx="1752600" cy="369332"/>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7086600" y="5410200"/>
                <a:ext cx="17526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r>
                        <a:rPr lang="en-US" b="0" i="1" smtClean="0">
                          <a:latin typeface="Cambria Math"/>
                        </a:rPr>
                        <m:t>=0</m:t>
                      </m:r>
                    </m:oMath>
                  </m:oMathPara>
                </a14:m>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7086600" y="5410200"/>
                <a:ext cx="1752600" cy="369332"/>
              </a:xfrm>
              <a:prstGeom prst="rect">
                <a:avLst/>
              </a:prstGeom>
              <a:blipFill rotWithShape="1">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506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Realization</a:t>
            </a:r>
            <a:endParaRPr lang="en-US"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577550351"/>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𝒙</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𝒚</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𝒛</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a:rPr>
                                  <m:t>𝒇</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a:txBody>
                      <a:tcP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577550351"/>
                  </p:ext>
                </p:extLst>
              </p:nvPr>
            </p:nvGraphicFramePr>
            <p:xfrm>
              <a:off x="914400" y="1844040"/>
              <a:ext cx="1455419" cy="3337560"/>
            </p:xfrm>
            <a:graphic>
              <a:graphicData uri="http://schemas.openxmlformats.org/drawingml/2006/table">
                <a:tbl>
                  <a:tblPr firstRow="1" bandRow="1">
                    <a:tableStyleId>{5C22544A-7EE6-4342-B048-85BDC9FD1C3A}</a:tableStyleId>
                  </a:tblPr>
                  <a:tblGrid>
                    <a:gridCol w="367030"/>
                    <a:gridCol w="371792"/>
                    <a:gridCol w="352742"/>
                    <a:gridCol w="363855"/>
                  </a:tblGrid>
                  <a:tr h="370840">
                    <a:tc>
                      <a:txBody>
                        <a:bodyPr/>
                        <a:lstStyle/>
                        <a:p>
                          <a:endParaRPr lang="en-US"/>
                        </a:p>
                      </a:txBody>
                      <a:tcPr>
                        <a:blipFill rotWithShape="1">
                          <a:blip r:embed="rId2"/>
                          <a:stretch>
                            <a:fillRect t="-1639" r="-298333" b="-821311"/>
                          </a:stretch>
                        </a:blipFill>
                      </a:tcPr>
                    </a:tc>
                    <a:tc>
                      <a:txBody>
                        <a:bodyPr/>
                        <a:lstStyle/>
                        <a:p>
                          <a:endParaRPr lang="en-US"/>
                        </a:p>
                      </a:txBody>
                      <a:tcPr>
                        <a:blipFill rotWithShape="1">
                          <a:blip r:embed="rId2"/>
                          <a:stretch>
                            <a:fillRect l="-98361" t="-1639" r="-193443" b="-821311"/>
                          </a:stretch>
                        </a:blipFill>
                      </a:tcPr>
                    </a:tc>
                    <a:tc>
                      <a:txBody>
                        <a:bodyPr/>
                        <a:lstStyle/>
                        <a:p>
                          <a:endParaRPr lang="en-US"/>
                        </a:p>
                      </a:txBody>
                      <a:tcPr>
                        <a:blipFill rotWithShape="1">
                          <a:blip r:embed="rId2"/>
                          <a:stretch>
                            <a:fillRect l="-208621" t="-1639" r="-103448" b="-821311"/>
                          </a:stretch>
                        </a:blipFill>
                      </a:tcPr>
                    </a:tc>
                    <a:tc>
                      <a:txBody>
                        <a:bodyPr/>
                        <a:lstStyle/>
                        <a:p>
                          <a:endParaRPr lang="en-US"/>
                        </a:p>
                      </a:txBody>
                      <a:tcPr>
                        <a:blipFill rotWithShape="1">
                          <a:blip r:embed="rId2"/>
                          <a:stretch>
                            <a:fillRect l="-298333" t="-1639" b="-8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101639" b="-721311"/>
                          </a:stretch>
                        </a:blipFill>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205000" b="-633333"/>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300000" b="-522951"/>
                          </a:stretch>
                        </a:blipFill>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400000" b="-4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500000" b="-322951"/>
                          </a:stretch>
                        </a:blipFill>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610000" b="-228333"/>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endParaRPr lang="en-US"/>
                        </a:p>
                      </a:txBody>
                      <a:tcPr>
                        <a:blipFill rotWithShape="1">
                          <a:blip r:embed="rId2"/>
                          <a:stretch>
                            <a:fillRect l="-298333" t="-698361" b="-124590"/>
                          </a:stretch>
                        </a:blipFill>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endParaRPr lang="en-US"/>
                        </a:p>
                      </a:txBody>
                      <a:tcPr>
                        <a:blipFill rotWithShape="1">
                          <a:blip r:embed="rId2"/>
                          <a:stretch>
                            <a:fillRect l="-298333" t="-798361" b="-24590"/>
                          </a:stretch>
                        </a:blipFill>
                      </a:tcPr>
                    </a:tc>
                  </a:tr>
                </a:tbl>
              </a:graphicData>
            </a:graphic>
          </p:graphicFrame>
        </mc:Fallback>
      </mc:AlternateContent>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0636" y="1598165"/>
            <a:ext cx="3882128" cy="358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4000500" y="2209800"/>
                <a:ext cx="8001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bar>
                        <m:barPr>
                          <m:pos m:val="top"/>
                          <m:ctrlPr>
                            <a:rPr lang="en-US" b="0" i="1" smtClean="0">
                              <a:latin typeface="Cambria Math"/>
                            </a:rPr>
                          </m:ctrlPr>
                        </m:barPr>
                        <m:e>
                          <m:r>
                            <a:rPr lang="en-US" b="0" i="1" smtClean="0">
                              <a:latin typeface="Cambria Math"/>
                            </a:rPr>
                            <m:t>𝑧</m:t>
                          </m:r>
                        </m:e>
                      </m:ba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4000500" y="2209800"/>
                <a:ext cx="8001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3962400" y="2602468"/>
                <a:ext cx="8763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962400" y="2602468"/>
                <a:ext cx="8763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000500" y="2971800"/>
                <a:ext cx="8001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4000500" y="2971800"/>
                <a:ext cx="8001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962400" y="3440668"/>
                <a:ext cx="838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962400" y="3440668"/>
                <a:ext cx="8382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191000" y="4114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4191000" y="4114800"/>
                <a:ext cx="533400"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562600" y="5257800"/>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5562600" y="5257800"/>
                <a:ext cx="533400"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6096000" y="5269468"/>
                <a:ext cx="5334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6096000" y="5269468"/>
                <a:ext cx="533400" cy="369332"/>
              </a:xfrm>
              <a:prstGeom prst="rect">
                <a:avLst/>
              </a:prstGeom>
              <a:blipFill rotWithShape="1">
                <a:blip r:embed="rId10"/>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2241902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Structures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279362"/>
              </p:ext>
            </p:extLst>
          </p:nvPr>
        </p:nvGraphicFramePr>
        <p:xfrm>
          <a:off x="1752600" y="2387600"/>
          <a:ext cx="3048000" cy="1270000"/>
        </p:xfrm>
        <a:graphic>
          <a:graphicData uri="http://schemas.openxmlformats.org/drawingml/2006/table">
            <a:tbl>
              <a:tblPr firstRow="1" bandRow="1">
                <a:tableStyleId>{5940675A-B579-460E-94D1-54222C63F5DA}</a:tableStyleId>
              </a:tblPr>
              <a:tblGrid>
                <a:gridCol w="762000"/>
                <a:gridCol w="762000"/>
                <a:gridCol w="762000"/>
                <a:gridCol w="762000"/>
              </a:tblGrid>
              <a:tr h="635000">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r>
              <a:tr h="635000">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r>
            </a:tbl>
          </a:graphicData>
        </a:graphic>
      </p:graphicFrame>
      <mc:AlternateContent xmlns:mc="http://schemas.openxmlformats.org/markup-compatibility/2006">
        <mc:Choice xmlns:a14="http://schemas.microsoft.com/office/drawing/2010/main" Requires="a14">
          <p:sp>
            <p:nvSpPr>
              <p:cNvPr id="5" name="TextBox 4"/>
              <p:cNvSpPr txBox="1"/>
              <p:nvPr/>
            </p:nvSpPr>
            <p:spPr>
              <a:xfrm>
                <a:off x="381000" y="26162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81000" y="2616200"/>
                <a:ext cx="1143000"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362200" y="1371600"/>
                <a:ext cx="182880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m:t>
                          </m:r>
                          <m:r>
                            <a:rPr lang="en-US" b="0" i="1" smtClean="0">
                              <a:latin typeface="Cambria Math"/>
                            </a:rPr>
                            <m:t>𝑦</m:t>
                          </m:r>
                          <m:r>
                            <a:rPr lang="en-US" b="0" i="1" smtClean="0">
                              <a:latin typeface="Cambria Math"/>
                            </a:rPr>
                            <m:t>, </m:t>
                          </m:r>
                          <m:r>
                            <a:rPr lang="en-US" b="0" i="1" smtClean="0">
                              <a:latin typeface="Cambria Math"/>
                            </a:rPr>
                            <m:t>𝑆</m:t>
                          </m:r>
                        </m:e>
                        <m:sub>
                          <m:r>
                            <a:rPr lang="en-US" b="0" i="1" smtClean="0">
                              <a:latin typeface="Cambria Math"/>
                            </a:rPr>
                            <m:t>0</m:t>
                          </m:r>
                        </m:sub>
                      </m:sSub>
                      <m:r>
                        <a:rPr lang="en-US" b="0" i="1" smtClean="0">
                          <a:latin typeface="Cambria Math"/>
                        </a:rPr>
                        <m:t>=</m:t>
                      </m:r>
                      <m:r>
                        <a:rPr lang="en-US" b="0" i="1" smtClean="0">
                          <a:latin typeface="Cambria Math"/>
                        </a:rPr>
                        <m:t>𝑧</m:t>
                      </m:r>
                    </m:oMath>
                  </m:oMathPara>
                </a14:m>
                <a:endParaRPr lang="en-US" dirty="0" smtClean="0"/>
              </a:p>
              <a:p>
                <a14:m>
                  <m:oMathPara xmlns:m="http://schemas.openxmlformats.org/officeDocument/2006/math">
                    <m:oMathParaPr>
                      <m:jc m:val="centerGroup"/>
                    </m:oMathParaPr>
                    <m:oMath xmlns:m="http://schemas.openxmlformats.org/officeDocument/2006/math">
                      <m:r>
                        <a:rPr lang="en-US" b="0" i="1" smtClean="0">
                          <a:latin typeface="Cambria Math"/>
                        </a:rPr>
                        <m:t>𝑦𝑧</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362200" y="1371600"/>
                <a:ext cx="1828800" cy="646331"/>
              </a:xfrm>
              <a:prstGeom prst="rect">
                <a:avLst/>
              </a:prstGeom>
              <a:blipFill rotWithShape="1">
                <a:blip r:embed="rId3"/>
                <a:stretch>
                  <a:fillRect b="-2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19050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00</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1905000" y="2006600"/>
                <a:ext cx="457200"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6670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01</m:t>
                      </m:r>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2667000" y="2006600"/>
                <a:ext cx="45720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4290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1</m:t>
                      </m:r>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429000" y="2006600"/>
                <a:ext cx="4572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191000" y="20066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0</m:t>
                      </m:r>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4191000" y="2006600"/>
                <a:ext cx="457200"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905000" y="2526268"/>
                <a:ext cx="457200" cy="923330"/>
              </a:xfrm>
              <a:prstGeom prst="rect">
                <a:avLst/>
              </a:prstGeom>
              <a:solidFill>
                <a:schemeClr val="bg1"/>
              </a:solidFill>
              <a:ln>
                <a:solidFill>
                  <a:schemeClr val="accent1"/>
                </a:solidFill>
              </a:ln>
            </p:spPr>
            <p:txBody>
              <a:bodyPr wrap="square" rtlCol="0">
                <a:spAutoFit/>
              </a:bodyPr>
              <a:lstStyle/>
              <a:p>
                <a:endParaRPr lang="en-US" b="0" i="1" dirty="0" smtClean="0">
                  <a:latin typeface="Cambria Math"/>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m:oMathPara>
                </a14:m>
                <a:endParaRPr lang="en-US" b="0" dirty="0" smtClean="0"/>
              </a:p>
              <a:p>
                <a:endParaRPr lang="en-US" dirty="0"/>
              </a:p>
            </p:txBody>
          </p:sp>
        </mc:Choice>
        <mc:Fallback>
          <p:sp>
            <p:nvSpPr>
              <p:cNvPr id="11" name="TextBox 10"/>
              <p:cNvSpPr txBox="1">
                <a:spLocks noRot="1" noChangeAspect="1" noMove="1" noResize="1" noEditPoints="1" noAdjustHandles="1" noChangeArrowheads="1" noChangeShapeType="1" noTextEdit="1"/>
              </p:cNvSpPr>
              <p:nvPr/>
            </p:nvSpPr>
            <p:spPr>
              <a:xfrm>
                <a:off x="1905000" y="2526268"/>
                <a:ext cx="457200" cy="923330"/>
              </a:xfrm>
              <a:prstGeom prst="rect">
                <a:avLst/>
              </a:prstGeom>
              <a:blipFill rotWithShape="1">
                <a:blip r:embed="rId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3429000" y="2514600"/>
                <a:ext cx="457200" cy="923330"/>
              </a:xfrm>
              <a:prstGeom prst="rect">
                <a:avLst/>
              </a:prstGeom>
              <a:solidFill>
                <a:schemeClr val="bg1"/>
              </a:solidFill>
              <a:ln>
                <a:solidFill>
                  <a:schemeClr val="accent1"/>
                </a:solidFill>
              </a:ln>
            </p:spPr>
            <p:txBody>
              <a:bodyPr wrap="square" rtlCol="0">
                <a:spAutoFit/>
              </a:bodyPr>
              <a:lstStyle/>
              <a:p>
                <a:endParaRPr lang="en-US" b="0" i="1" dirty="0" smtClean="0">
                  <a:latin typeface="Cambria Math"/>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m:oMathPara>
                </a14:m>
                <a:endParaRPr lang="en-US" dirty="0" smtClean="0"/>
              </a:p>
              <a:p>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3429000" y="2514600"/>
                <a:ext cx="457200" cy="923330"/>
              </a:xfrm>
              <a:prstGeom prst="rect">
                <a:avLst/>
              </a:prstGeom>
              <a:blipFill rotWithShape="1">
                <a:blip r:embed="rId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667000" y="2514600"/>
                <a:ext cx="457200" cy="923330"/>
              </a:xfrm>
              <a:prstGeom prst="rect">
                <a:avLst/>
              </a:prstGeom>
              <a:solidFill>
                <a:schemeClr val="bg1"/>
              </a:solidFill>
              <a:ln>
                <a:solidFill>
                  <a:schemeClr val="accent1"/>
                </a:solidFill>
              </a:ln>
            </p:spPr>
            <p:txBody>
              <a:bodyPr wrap="square" rtlCol="0">
                <a:spAutoFit/>
              </a:bodyPr>
              <a:lstStyle/>
              <a:p>
                <a:endParaRPr lang="en-US" b="0" i="1" dirty="0" smtClean="0">
                  <a:latin typeface="Cambria Math"/>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m:oMathPara>
                </a14:m>
                <a:endParaRPr lang="en-US" dirty="0" smtClean="0"/>
              </a:p>
              <a:p>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2667000" y="2514600"/>
                <a:ext cx="457200" cy="923330"/>
              </a:xfrm>
              <a:prstGeom prst="rect">
                <a:avLst/>
              </a:prstGeom>
              <a:blipFill rotWithShape="1">
                <a:blip r:embed="rId1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191000" y="2514600"/>
                <a:ext cx="457200" cy="923330"/>
              </a:xfrm>
              <a:prstGeom prst="rect">
                <a:avLst/>
              </a:prstGeom>
              <a:solidFill>
                <a:schemeClr val="bg1"/>
              </a:solidFill>
              <a:ln>
                <a:solidFill>
                  <a:schemeClr val="accent1"/>
                </a:solidFill>
              </a:ln>
            </p:spPr>
            <p:txBody>
              <a:bodyPr wrap="square" rtlCol="0">
                <a:spAutoFit/>
              </a:bodyPr>
              <a:lstStyle/>
              <a:p>
                <a:endParaRPr lang="en-US" b="0" i="1" dirty="0" smtClean="0">
                  <a:latin typeface="Cambria Math"/>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m:oMathPara>
                </a14:m>
                <a:endParaRPr lang="en-US" dirty="0" smtClean="0"/>
              </a:p>
              <a:p>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4191000" y="2514600"/>
                <a:ext cx="457200" cy="923330"/>
              </a:xfrm>
              <a:prstGeom prst="rect">
                <a:avLst/>
              </a:prstGeom>
              <a:blipFill rotWithShape="1">
                <a:blip r:embed="rId11"/>
                <a:stretch>
                  <a:fillRect/>
                </a:stretch>
              </a:blipFill>
              <a:ln>
                <a:solidFill>
                  <a:schemeClr val="accent1"/>
                </a:solidFill>
              </a:ln>
            </p:spPr>
            <p:txBody>
              <a:bodyPr/>
              <a:lstStyle/>
              <a:p>
                <a:r>
                  <a:rPr lang="en-US">
                    <a:noFill/>
                  </a:rPr>
                  <a:t> </a:t>
                </a:r>
              </a:p>
            </p:txBody>
          </p:sp>
        </mc:Fallback>
      </mc:AlternateContent>
      <p:graphicFrame>
        <p:nvGraphicFramePr>
          <p:cNvPr id="15" name="Table 14"/>
          <p:cNvGraphicFramePr>
            <a:graphicFrameLocks noGrp="1"/>
          </p:cNvGraphicFramePr>
          <p:nvPr>
            <p:extLst>
              <p:ext uri="{D42A27DB-BD31-4B8C-83A1-F6EECF244321}">
                <p14:modId xmlns:p14="http://schemas.microsoft.com/office/powerpoint/2010/main" val="616212620"/>
              </p:ext>
            </p:extLst>
          </p:nvPr>
        </p:nvGraphicFramePr>
        <p:xfrm>
          <a:off x="1905000" y="4902200"/>
          <a:ext cx="3048000" cy="1270000"/>
        </p:xfrm>
        <a:graphic>
          <a:graphicData uri="http://schemas.openxmlformats.org/drawingml/2006/table">
            <a:tbl>
              <a:tblPr firstRow="1" bandRow="1">
                <a:tableStyleId>{5940675A-B579-460E-94D1-54222C63F5DA}</a:tableStyleId>
              </a:tblPr>
              <a:tblGrid>
                <a:gridCol w="762000"/>
                <a:gridCol w="762000"/>
                <a:gridCol w="762000"/>
                <a:gridCol w="762000"/>
              </a:tblGrid>
              <a:tr h="635000">
                <a:tc>
                  <a:txBody>
                    <a:bodyPr/>
                    <a:lstStyle/>
                    <a:p>
                      <a:pPr algn="ctr"/>
                      <a:endParaRPr lang="en-US" sz="2400" dirty="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r>
              <a:tr h="635000">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r>
            </a:tbl>
          </a:graphicData>
        </a:graphic>
      </p:graphicFrame>
      <mc:AlternateContent xmlns:mc="http://schemas.openxmlformats.org/markup-compatibility/2006">
        <mc:Choice xmlns:a14="http://schemas.microsoft.com/office/drawing/2010/main" Requires="a14">
          <p:sp>
            <p:nvSpPr>
              <p:cNvPr id="16" name="TextBox 15"/>
              <p:cNvSpPr txBox="1"/>
              <p:nvPr/>
            </p:nvSpPr>
            <p:spPr>
              <a:xfrm>
                <a:off x="533400" y="5130800"/>
                <a:ext cx="11430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r>
                        <a:rPr lang="en-US" b="0" i="1" smtClean="0">
                          <a:latin typeface="Cambria Math"/>
                        </a:rPr>
                        <m:t>𝑥</m:t>
                      </m:r>
                    </m:oMath>
                  </m:oMathPara>
                </a14:m>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533400" y="5130800"/>
                <a:ext cx="1143000"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2743200" y="3962400"/>
                <a:ext cx="114300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m:t>
                      </m:r>
                      <m:r>
                        <a:rPr lang="en-US" b="0" i="1" smtClean="0">
                          <a:latin typeface="Cambria Math"/>
                        </a:rPr>
                        <m:t>𝑦</m:t>
                      </m:r>
                    </m:oMath>
                  </m:oMathPara>
                </a14:m>
                <a:endParaRPr lang="en-US" dirty="0" smtClean="0"/>
              </a:p>
              <a:p>
                <a14:m>
                  <m:oMathPara xmlns:m="http://schemas.openxmlformats.org/officeDocument/2006/math">
                    <m:oMathParaPr>
                      <m:jc m:val="centerGroup"/>
                    </m:oMathParaPr>
                    <m:oMath xmlns:m="http://schemas.openxmlformats.org/officeDocument/2006/math">
                      <m:r>
                        <a:rPr lang="en-US" b="0" i="1" smtClean="0">
                          <a:latin typeface="Cambria Math"/>
                        </a:rPr>
                        <m:t>𝑦𝑧</m:t>
                      </m:r>
                    </m:oMath>
                  </m:oMathPara>
                </a14:m>
                <a:endParaRPr lang="en-US" dirty="0"/>
              </a:p>
            </p:txBody>
          </p:sp>
        </mc:Choice>
        <mc:Fallback>
          <p:sp>
            <p:nvSpPr>
              <p:cNvPr id="17" name="TextBox 16"/>
              <p:cNvSpPr txBox="1">
                <a:spLocks noRot="1" noChangeAspect="1" noMove="1" noResize="1" noEditPoints="1" noAdjustHandles="1" noChangeArrowheads="1" noChangeShapeType="1" noTextEdit="1"/>
              </p:cNvSpPr>
              <p:nvPr/>
            </p:nvSpPr>
            <p:spPr>
              <a:xfrm>
                <a:off x="2743200" y="3962400"/>
                <a:ext cx="1143000" cy="646331"/>
              </a:xfrm>
              <a:prstGeom prst="rect">
                <a:avLst/>
              </a:prstGeom>
              <a:blipFill rotWithShape="1">
                <a:blip r:embed="rId13"/>
                <a:stretch>
                  <a:fillRect b="-28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2057400" y="45212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00</m:t>
                      </m:r>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2057400" y="4521200"/>
                <a:ext cx="457200" cy="3693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2819400" y="45212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01</m:t>
                      </m:r>
                    </m:oMath>
                  </m:oMathPara>
                </a14:m>
                <a:endParaRPr lang="en-US" dirty="0"/>
              </a:p>
            </p:txBody>
          </p:sp>
        </mc:Choice>
        <mc:Fallback>
          <p:sp>
            <p:nvSpPr>
              <p:cNvPr id="19" name="TextBox 18"/>
              <p:cNvSpPr txBox="1">
                <a:spLocks noRot="1" noChangeAspect="1" noMove="1" noResize="1" noEditPoints="1" noAdjustHandles="1" noChangeArrowheads="1" noChangeShapeType="1" noTextEdit="1"/>
              </p:cNvSpPr>
              <p:nvPr/>
            </p:nvSpPr>
            <p:spPr>
              <a:xfrm>
                <a:off x="2819400" y="4521200"/>
                <a:ext cx="457200" cy="3693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581400" y="45212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1</m:t>
                      </m:r>
                    </m:oMath>
                  </m:oMathPara>
                </a14:m>
                <a:endParaRPr lang="en-US" dirty="0"/>
              </a:p>
            </p:txBody>
          </p:sp>
        </mc:Choice>
        <mc:Fallback>
          <p:sp>
            <p:nvSpPr>
              <p:cNvPr id="20" name="TextBox 19"/>
              <p:cNvSpPr txBox="1">
                <a:spLocks noRot="1" noChangeAspect="1" noMove="1" noResize="1" noEditPoints="1" noAdjustHandles="1" noChangeArrowheads="1" noChangeShapeType="1" noTextEdit="1"/>
              </p:cNvSpPr>
              <p:nvPr/>
            </p:nvSpPr>
            <p:spPr>
              <a:xfrm>
                <a:off x="3581400" y="4521200"/>
                <a:ext cx="457200"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4343400" y="4521200"/>
                <a:ext cx="4572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a:rPr>
                        <m:t>1</m:t>
                      </m:r>
                      <m:r>
                        <a:rPr lang="en-US" b="0" i="1" smtClean="0">
                          <a:latin typeface="Cambria Math"/>
                        </a:rPr>
                        <m:t>0</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4343400" y="4521200"/>
                <a:ext cx="457200"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2057400" y="5040868"/>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0</m:t>
                          </m:r>
                        </m:sub>
                      </m:sSub>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2057400" y="5040868"/>
                <a:ext cx="1219200" cy="369332"/>
              </a:xfrm>
              <a:prstGeom prst="rect">
                <a:avLst/>
              </a:prstGeom>
              <a:blipFill rotWithShape="1">
                <a:blip r:embed="rId18"/>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581400" y="5029200"/>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2</m:t>
                          </m:r>
                        </m:sub>
                      </m:sSub>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3581400" y="5029200"/>
                <a:ext cx="1219200" cy="369332"/>
              </a:xfrm>
              <a:prstGeom prst="rect">
                <a:avLst/>
              </a:prstGeom>
              <a:blipFill rotWithShape="1">
                <a:blip r:embed="rId19"/>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2057400" y="5638800"/>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1</m:t>
                          </m:r>
                        </m:sub>
                      </m:sSub>
                    </m:oMath>
                  </m:oMathPara>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2057400" y="5638800"/>
                <a:ext cx="1219200" cy="369332"/>
              </a:xfrm>
              <a:prstGeom prst="rect">
                <a:avLst/>
              </a:prstGeom>
              <a:blipFill rotWithShape="1">
                <a:blip r:embed="rId20"/>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3581400" y="5650468"/>
                <a:ext cx="1219200" cy="369332"/>
              </a:xfrm>
              <a:prstGeom prst="rect">
                <a:avLst/>
              </a:prstGeom>
              <a:solidFill>
                <a:schemeClr val="bg1"/>
              </a:solidFill>
              <a:ln>
                <a:solidFill>
                  <a:schemeClr val="accent1"/>
                </a:solidFill>
              </a:ln>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𝐼</m:t>
                          </m:r>
                        </m:e>
                        <m:sub>
                          <m:r>
                            <a:rPr lang="en-US" b="0" i="1" smtClean="0">
                              <a:latin typeface="Cambria Math"/>
                            </a:rPr>
                            <m:t>3</m:t>
                          </m:r>
                        </m:sub>
                      </m:sSub>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3581400" y="5650468"/>
                <a:ext cx="1219200" cy="369332"/>
              </a:xfrm>
              <a:prstGeom prst="rect">
                <a:avLst/>
              </a:prstGeom>
              <a:blipFill rotWithShape="1">
                <a:blip r:embed="rId21"/>
                <a:stretch>
                  <a:fillRect/>
                </a:stretch>
              </a:blipFill>
              <a:ln>
                <a:solidFill>
                  <a:schemeClr val="accent1"/>
                </a:solidFill>
              </a:ln>
            </p:spPr>
            <p:txBody>
              <a:bodyPr/>
              <a:lstStyle/>
              <a:p>
                <a:r>
                  <a:rPr lang="en-US">
                    <a:noFill/>
                  </a:rPr>
                  <a:t> </a:t>
                </a:r>
              </a:p>
            </p:txBody>
          </p:sp>
        </mc:Fallback>
      </mc:AlternateContent>
      <p:sp>
        <p:nvSpPr>
          <p:cNvPr id="26" name="Rounded Rectangle 25"/>
          <p:cNvSpPr/>
          <p:nvPr/>
        </p:nvSpPr>
        <p:spPr>
          <a:xfrm>
            <a:off x="5334000" y="3048000"/>
            <a:ext cx="3276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 that order of variables on input lines matters!</a:t>
            </a:r>
            <a:endParaRPr lang="en-US" dirty="0"/>
          </a:p>
        </p:txBody>
      </p:sp>
    </p:spTree>
    <p:extLst>
      <p:ext uri="{BB962C8B-B14F-4D97-AF65-F5344CB8AC3E}">
        <p14:creationId xmlns:p14="http://schemas.microsoft.com/office/powerpoint/2010/main" val="4271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8-to-1-line multiplexers and 4-variable Boolean functions</a:t>
            </a:r>
            <a:endParaRPr lang="en-US" dirty="0"/>
          </a:p>
        </p:txBody>
      </p:sp>
      <p:sp>
        <p:nvSpPr>
          <p:cNvPr id="3" name="Content Placeholder 2"/>
          <p:cNvSpPr>
            <a:spLocks noGrp="1"/>
          </p:cNvSpPr>
          <p:nvPr>
            <p:ph idx="1"/>
          </p:nvPr>
        </p:nvSpPr>
        <p:spPr/>
        <p:txBody>
          <a:bodyPr>
            <a:normAutofit/>
          </a:bodyPr>
          <a:lstStyle/>
          <a:p>
            <a:r>
              <a:rPr lang="en-US" sz="2400" dirty="0" smtClean="0"/>
              <a:t>Can do the same thing, three variables are placed on select lines, inputs to the data lines are single-variable functions.</a:t>
            </a:r>
          </a:p>
          <a:p>
            <a:r>
              <a:rPr lang="en-US" sz="2400" dirty="0" smtClean="0"/>
              <a:t>Example:</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52712" y="1966913"/>
            <a:ext cx="426720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5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do better?</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By allowing realizations of </a:t>
                </a:r>
                <a14:m>
                  <m:oMath xmlns:m="http://schemas.openxmlformats.org/officeDocument/2006/math">
                    <m:r>
                      <a:rPr lang="en-US" b="0" i="1" smtClean="0">
                        <a:latin typeface="Cambria Math"/>
                      </a:rPr>
                      <m:t>𝑚</m:t>
                    </m:r>
                  </m:oMath>
                </a14:m>
                <a:r>
                  <a:rPr lang="en-US" dirty="0" smtClean="0"/>
                  <a:t>-variable functions as inputs to the data input lines,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-to-1-line multiplexers can be used in the realization of </a:t>
                </a:r>
                <a14:m>
                  <m:oMath xmlns:m="http://schemas.openxmlformats.org/officeDocument/2006/math">
                    <m:r>
                      <a:rPr lang="en-US" b="0" i="1" smtClean="0">
                        <a:latin typeface="Cambria Math"/>
                      </a:rPr>
                      <m:t>(</m:t>
                    </m:r>
                    <m:r>
                      <a:rPr lang="en-US" b="0" i="1" smtClean="0">
                        <a:latin typeface="Cambria Math"/>
                      </a:rPr>
                      <m:t>𝑛</m:t>
                    </m:r>
                    <m:r>
                      <a:rPr lang="en-US" b="0" i="1" smtClean="0">
                        <a:latin typeface="Cambria Math"/>
                      </a:rPr>
                      <m:t>+</m:t>
                    </m:r>
                    <m:r>
                      <a:rPr lang="en-US" b="0" i="1" smtClean="0">
                        <a:latin typeface="Cambria Math"/>
                      </a:rPr>
                      <m:t>𝑚</m:t>
                    </m:r>
                    <m:r>
                      <a:rPr lang="en-US" b="0" i="1" smtClean="0">
                        <a:latin typeface="Cambria Math"/>
                      </a:rPr>
                      <m:t>)</m:t>
                    </m:r>
                  </m:oMath>
                </a14:m>
                <a:r>
                  <a:rPr lang="en-US" dirty="0" smtClean="0"/>
                  <a:t>-variable functions.</a:t>
                </a:r>
              </a:p>
              <a:p>
                <a:r>
                  <a:rPr lang="en-US" dirty="0" smtClean="0"/>
                  <a:t>E.g.:  input variables w and x are applied to the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𝑆</m:t>
                        </m:r>
                      </m:e>
                      <m:sub>
                        <m:r>
                          <a:rPr lang="en-US" b="0" i="1" smtClean="0">
                            <a:latin typeface="Cambria Math"/>
                          </a:rPr>
                          <m:t>0</m:t>
                        </m:r>
                      </m:sub>
                    </m:sSub>
                  </m:oMath>
                </a14:m>
                <a:r>
                  <a:rPr lang="en-US" dirty="0" smtClean="0"/>
                  <a:t> select inputs.  Functions of the y and z variables appear at the data input lines.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889"/>
                </a:stretch>
              </a:blipFill>
            </p:spPr>
            <p:txBody>
              <a:bodyPr/>
              <a:lstStyle/>
              <a:p>
                <a:r>
                  <a:rPr lang="en-US">
                    <a:noFill/>
                  </a:rPr>
                  <a:t> </a:t>
                </a:r>
              </a:p>
            </p:txBody>
          </p:sp>
        </mc:Fallback>
      </mc:AlternateContent>
    </p:spTree>
    <p:extLst>
      <p:ext uri="{BB962C8B-B14F-4D97-AF65-F5344CB8AC3E}">
        <p14:creationId xmlns:p14="http://schemas.microsoft.com/office/powerpoint/2010/main" val="27563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K-map Structure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86430" y="2104521"/>
            <a:ext cx="5023428" cy="367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762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55631" y="1822431"/>
            <a:ext cx="3594138"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485274" y="1219200"/>
                <a:ext cx="5458417"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a:rPr>
                        <m:t>𝑓</m:t>
                      </m:r>
                      <m:d>
                        <m:dPr>
                          <m:ctrlPr>
                            <a:rPr lang="en-US" sz="2800" b="0" i="1" smtClean="0">
                              <a:latin typeface="Cambria Math"/>
                            </a:rPr>
                          </m:ctrlPr>
                        </m:dPr>
                        <m:e>
                          <m:r>
                            <a:rPr lang="en-US" sz="2800" b="0" i="1" smtClean="0">
                              <a:latin typeface="Cambria Math"/>
                            </a:rPr>
                            <m:t>𝑥</m:t>
                          </m:r>
                          <m:r>
                            <a:rPr lang="en-US" sz="2800" b="0" i="1" smtClean="0">
                              <a:latin typeface="Cambria Math"/>
                            </a:rPr>
                            <m:t>,</m:t>
                          </m:r>
                          <m:r>
                            <a:rPr lang="en-US" sz="2800" b="0" i="1" smtClean="0">
                              <a:latin typeface="Cambria Math"/>
                            </a:rPr>
                            <m:t>𝑦</m:t>
                          </m:r>
                          <m:r>
                            <a:rPr lang="en-US" sz="2800" b="0" i="1" smtClean="0">
                              <a:latin typeface="Cambria Math"/>
                            </a:rPr>
                            <m:t>,</m:t>
                          </m:r>
                          <m:r>
                            <a:rPr lang="en-US" sz="2800" b="0" i="1" smtClean="0">
                              <a:latin typeface="Cambria Math"/>
                            </a:rPr>
                            <m:t>𝑧</m:t>
                          </m:r>
                        </m:e>
                      </m:d>
                      <m:r>
                        <a:rPr lang="en-US" sz="2800" b="0" i="1" smtClean="0">
                          <a:latin typeface="Cambria Math"/>
                        </a:rPr>
                        <m:t>=∑</m:t>
                      </m:r>
                      <m:r>
                        <a:rPr lang="en-US" sz="2800" b="0" i="1" smtClean="0">
                          <a:latin typeface="Cambria Math"/>
                        </a:rPr>
                        <m:t>𝑚</m:t>
                      </m:r>
                      <m:r>
                        <a:rPr lang="en-US" sz="2800" b="0" i="1" smtClean="0">
                          <a:latin typeface="Cambria Math"/>
                        </a:rPr>
                        <m:t>(0,1,5,6,7,9,13,14)</m:t>
                      </m:r>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485274" y="1219200"/>
                <a:ext cx="5458417" cy="523220"/>
              </a:xfrm>
              <a:prstGeom prst="rect">
                <a:avLst/>
              </a:prstGeom>
              <a:blipFill rotWithShape="1">
                <a:blip r:embed="rId3"/>
                <a:stretch>
                  <a:fillRect/>
                </a:stretch>
              </a:blipFill>
            </p:spPr>
            <p:txBody>
              <a:bodyPr/>
              <a:lstStyle/>
              <a:p>
                <a:r>
                  <a:rPr lang="en-US">
                    <a:noFill/>
                  </a:rPr>
                  <a:t> </a:t>
                </a:r>
              </a:p>
            </p:txBody>
          </p:sp>
        </mc:Fallback>
      </mc:AlternateContent>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124575" y="962025"/>
            <a:ext cx="1238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167437" y="2252663"/>
            <a:ext cx="11906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205537" y="3433763"/>
            <a:ext cx="11144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210300" y="4543425"/>
            <a:ext cx="11525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383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71575" y="504826"/>
            <a:ext cx="1238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14437" y="1795464"/>
            <a:ext cx="11906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252537" y="2976564"/>
            <a:ext cx="11144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257300" y="4086226"/>
            <a:ext cx="11525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136894" y="1654307"/>
            <a:ext cx="4205290" cy="455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962400" y="17526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22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1912" y="1705490"/>
            <a:ext cx="2971799" cy="321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676400"/>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31422" y="1993100"/>
            <a:ext cx="5362577" cy="391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47800" y="5715000"/>
            <a:ext cx="2895600" cy="461665"/>
          </a:xfrm>
          <a:prstGeom prst="rect">
            <a:avLst/>
          </a:prstGeom>
          <a:noFill/>
        </p:spPr>
        <p:txBody>
          <a:bodyPr wrap="square" rtlCol="0">
            <a:spAutoFit/>
          </a:bodyPr>
          <a:lstStyle/>
          <a:p>
            <a:pPr algn="ctr"/>
            <a:r>
              <a:rPr lang="en-US" sz="2400" dirty="0" smtClean="0"/>
              <a:t>Multiplexer Tree</a:t>
            </a:r>
            <a:endParaRPr lang="en-US" sz="2400" dirty="0"/>
          </a:p>
        </p:txBody>
      </p:sp>
    </p:spTree>
    <p:extLst>
      <p:ext uri="{BB962C8B-B14F-4D97-AF65-F5344CB8AC3E}">
        <p14:creationId xmlns:p14="http://schemas.microsoft.com/office/powerpoint/2010/main" val="1431291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Programmable Logic Devices (PLDs)</a:t>
            </a:r>
            <a:endParaRPr lang="en-US" dirty="0"/>
          </a:p>
        </p:txBody>
      </p:sp>
      <p:sp>
        <p:nvSpPr>
          <p:cNvPr id="3" name="Content Placeholder 2"/>
          <p:cNvSpPr>
            <a:spLocks noGrp="1"/>
          </p:cNvSpPr>
          <p:nvPr>
            <p:ph idx="1"/>
          </p:nvPr>
        </p:nvSpPr>
        <p:spPr/>
        <p:txBody>
          <a:bodyPr/>
          <a:lstStyle/>
          <a:p>
            <a:r>
              <a:rPr lang="en-US" dirty="0" smtClean="0"/>
              <a:t>With the advent of large-scale integration technology, it has become feasible to fabricate large circuits within a single chip.</a:t>
            </a:r>
          </a:p>
          <a:p>
            <a:r>
              <a:rPr lang="en-US" dirty="0" smtClean="0"/>
              <a:t>This has led to devices known as programmable logic devices (PLDs).</a:t>
            </a:r>
          </a:p>
          <a:p>
            <a:pPr lvl="1"/>
            <a:r>
              <a:rPr lang="en-US" dirty="0" smtClean="0"/>
              <a:t>Programmable read-only memory (PROM)</a:t>
            </a:r>
          </a:p>
          <a:p>
            <a:pPr lvl="1"/>
            <a:r>
              <a:rPr lang="en-US" dirty="0" smtClean="0"/>
              <a:t>Programmable logic array (PLA)</a:t>
            </a:r>
          </a:p>
          <a:p>
            <a:pPr lvl="1"/>
            <a:r>
              <a:rPr lang="en-US" dirty="0" smtClean="0"/>
              <a:t>Programmable array logic (PAL)</a:t>
            </a:r>
            <a:endParaRPr lang="en-US" dirty="0"/>
          </a:p>
        </p:txBody>
      </p:sp>
    </p:spTree>
    <p:extLst>
      <p:ext uri="{BB962C8B-B14F-4D97-AF65-F5344CB8AC3E}">
        <p14:creationId xmlns:p14="http://schemas.microsoft.com/office/powerpoint/2010/main" val="4118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Last time:</a:t>
            </a:r>
          </a:p>
          <a:p>
            <a:pPr lvl="1"/>
            <a:r>
              <a:rPr lang="en-US" dirty="0" smtClean="0"/>
              <a:t>Decimal Adders (5.2)</a:t>
            </a:r>
          </a:p>
          <a:p>
            <a:pPr lvl="1"/>
            <a:r>
              <a:rPr lang="en-US" dirty="0" smtClean="0"/>
              <a:t>Comparators (5.3)</a:t>
            </a:r>
          </a:p>
          <a:p>
            <a:pPr lvl="1"/>
            <a:r>
              <a:rPr lang="en-US" dirty="0" smtClean="0"/>
              <a:t>Decoders (5.4)</a:t>
            </a:r>
          </a:p>
          <a:p>
            <a:pPr lvl="1"/>
            <a:r>
              <a:rPr lang="en-US" dirty="0" smtClean="0"/>
              <a:t>Encoders (5.5)</a:t>
            </a:r>
          </a:p>
          <a:p>
            <a:endParaRPr lang="en-US" dirty="0" smtClean="0"/>
          </a:p>
          <a:p>
            <a:r>
              <a:rPr lang="en-US" dirty="0" smtClean="0"/>
              <a:t>This time:</a:t>
            </a:r>
          </a:p>
          <a:p>
            <a:pPr lvl="1"/>
            <a:r>
              <a:rPr lang="en-US" dirty="0" smtClean="0"/>
              <a:t>Multiplexers (5.6)</a:t>
            </a:r>
          </a:p>
          <a:p>
            <a:pPr lvl="1"/>
            <a:r>
              <a:rPr lang="en-US" dirty="0" smtClean="0"/>
              <a:t>Programmable Logic Devices (5.7)</a:t>
            </a:r>
          </a:p>
          <a:p>
            <a:pPr lvl="1"/>
            <a:r>
              <a:rPr lang="en-US" dirty="0" smtClean="0"/>
              <a:t>Programmable Read-Only Memories (PROM) (5.8) </a:t>
            </a:r>
            <a:endParaRPr lang="en-US" dirty="0" smtClean="0"/>
          </a:p>
          <a:p>
            <a:endParaRPr lang="en-US" dirty="0"/>
          </a:p>
        </p:txBody>
      </p:sp>
    </p:spTree>
    <p:extLst>
      <p:ext uri="{BB962C8B-B14F-4D97-AF65-F5344CB8AC3E}">
        <p14:creationId xmlns:p14="http://schemas.microsoft.com/office/powerpoint/2010/main" val="111307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Inputs to the PLD are applied to a set of buffer/inverters.  These devices have both the true value of the input as well as the complemented value of the input as its outputs.</a:t>
            </a:r>
          </a:p>
          <a:p>
            <a:r>
              <a:rPr lang="en-US" dirty="0" smtClean="0"/>
              <a:t>Outputs from these devices are the inputs to an array of and-gates.  The AND array generates a set of p product terms.</a:t>
            </a:r>
          </a:p>
          <a:p>
            <a:r>
              <a:rPr lang="en-US" dirty="0" smtClean="0"/>
              <a:t>The product terms are inputs to an array of or-gates to realize a set of m sum-of-product expressions.</a:t>
            </a:r>
            <a:endParaRPr lang="en-US" dirty="0"/>
          </a:p>
        </p:txBody>
      </p:sp>
    </p:spTree>
    <p:extLst>
      <p:ext uri="{BB962C8B-B14F-4D97-AF65-F5344CB8AC3E}">
        <p14:creationId xmlns:p14="http://schemas.microsoft.com/office/powerpoint/2010/main" val="73740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64582" y="295287"/>
            <a:ext cx="3073275" cy="5957937"/>
          </a:xfrm>
          <a:prstGeom prst="rect">
            <a:avLst/>
          </a:prstGeom>
          <a:noFill/>
          <a:ln>
            <a:noFill/>
          </a:ln>
          <a:scene3d>
            <a:camera prst="orthographicFront">
              <a:rot lat="0" lon="0" rev="21492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80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sp>
        <p:nvSpPr>
          <p:cNvPr id="3" name="Content Placeholder 2"/>
          <p:cNvSpPr>
            <a:spLocks noGrp="1"/>
          </p:cNvSpPr>
          <p:nvPr>
            <p:ph idx="1"/>
          </p:nvPr>
        </p:nvSpPr>
        <p:spPr/>
        <p:txBody>
          <a:bodyPr>
            <a:normAutofit/>
          </a:bodyPr>
          <a:lstStyle/>
          <a:p>
            <a:r>
              <a:rPr lang="en-US" sz="2800" dirty="0" smtClean="0"/>
              <a:t>One or both of the gate arrays are programmable.</a:t>
            </a:r>
          </a:p>
          <a:p>
            <a:r>
              <a:rPr lang="en-US" sz="2800" dirty="0" smtClean="0"/>
              <a:t>The logic designer can specify the connections within an array.</a:t>
            </a:r>
          </a:p>
          <a:p>
            <a:r>
              <a:rPr lang="en-US" sz="2800" dirty="0" smtClean="0"/>
              <a:t>PLDs serve as general circuits for the realization of a set of Boolean functions.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02298009"/>
              </p:ext>
            </p:extLst>
          </p:nvPr>
        </p:nvGraphicFramePr>
        <p:xfrm>
          <a:off x="1371600" y="44196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Device</a:t>
                      </a:r>
                      <a:endParaRPr lang="en-US" dirty="0"/>
                    </a:p>
                  </a:txBody>
                  <a:tcPr/>
                </a:tc>
                <a:tc>
                  <a:txBody>
                    <a:bodyPr/>
                    <a:lstStyle/>
                    <a:p>
                      <a:pPr algn="ctr"/>
                      <a:r>
                        <a:rPr lang="en-US" dirty="0" smtClean="0"/>
                        <a:t>AND-array</a:t>
                      </a:r>
                      <a:endParaRPr lang="en-US" dirty="0"/>
                    </a:p>
                  </a:txBody>
                  <a:tcPr/>
                </a:tc>
                <a:tc>
                  <a:txBody>
                    <a:bodyPr/>
                    <a:lstStyle/>
                    <a:p>
                      <a:pPr algn="ctr"/>
                      <a:r>
                        <a:rPr lang="en-US" dirty="0" smtClean="0"/>
                        <a:t>OR-array</a:t>
                      </a:r>
                      <a:endParaRPr lang="en-US" dirty="0"/>
                    </a:p>
                  </a:txBody>
                  <a:tcPr/>
                </a:tc>
              </a:tr>
              <a:tr h="370840">
                <a:tc>
                  <a:txBody>
                    <a:bodyPr/>
                    <a:lstStyle/>
                    <a:p>
                      <a:pPr algn="ctr"/>
                      <a:r>
                        <a:rPr lang="en-US" dirty="0" smtClean="0"/>
                        <a:t>PROM</a:t>
                      </a:r>
                      <a:endParaRPr lang="en-US" dirty="0"/>
                    </a:p>
                  </a:txBody>
                  <a:tcPr/>
                </a:tc>
                <a:tc>
                  <a:txBody>
                    <a:bodyPr/>
                    <a:lstStyle/>
                    <a:p>
                      <a:pPr algn="ctr"/>
                      <a:r>
                        <a:rPr lang="en-US" dirty="0" smtClean="0"/>
                        <a:t>Fixed</a:t>
                      </a:r>
                      <a:endParaRPr lang="en-US" dirty="0"/>
                    </a:p>
                  </a:txBody>
                  <a:tcPr/>
                </a:tc>
                <a:tc>
                  <a:txBody>
                    <a:bodyPr/>
                    <a:lstStyle/>
                    <a:p>
                      <a:pPr algn="ctr"/>
                      <a:r>
                        <a:rPr lang="en-US" dirty="0" smtClean="0"/>
                        <a:t>Programmable</a:t>
                      </a:r>
                      <a:endParaRPr lang="en-US" dirty="0"/>
                    </a:p>
                  </a:txBody>
                  <a:tcPr/>
                </a:tc>
              </a:tr>
              <a:tr h="370840">
                <a:tc>
                  <a:txBody>
                    <a:bodyPr/>
                    <a:lstStyle/>
                    <a:p>
                      <a:pPr algn="ctr"/>
                      <a:r>
                        <a:rPr lang="en-US" dirty="0" smtClean="0"/>
                        <a:t>PLA</a:t>
                      </a:r>
                      <a:endParaRPr lang="en-US" dirty="0"/>
                    </a:p>
                  </a:txBody>
                  <a:tcPr/>
                </a:tc>
                <a:tc>
                  <a:txBody>
                    <a:bodyPr/>
                    <a:lstStyle/>
                    <a:p>
                      <a:pPr algn="ctr"/>
                      <a:r>
                        <a:rPr lang="en-US" dirty="0" smtClean="0"/>
                        <a:t>Programmable</a:t>
                      </a:r>
                      <a:endParaRPr lang="en-US" dirty="0"/>
                    </a:p>
                  </a:txBody>
                  <a:tcPr/>
                </a:tc>
                <a:tc>
                  <a:txBody>
                    <a:bodyPr/>
                    <a:lstStyle/>
                    <a:p>
                      <a:pPr algn="ctr"/>
                      <a:r>
                        <a:rPr lang="en-US" dirty="0" smtClean="0"/>
                        <a:t>Programmable</a:t>
                      </a:r>
                      <a:endParaRPr lang="en-US" dirty="0"/>
                    </a:p>
                  </a:txBody>
                  <a:tcPr/>
                </a:tc>
              </a:tr>
              <a:tr h="370840">
                <a:tc>
                  <a:txBody>
                    <a:bodyPr/>
                    <a:lstStyle/>
                    <a:p>
                      <a:pPr algn="ctr"/>
                      <a:r>
                        <a:rPr lang="en-US" dirty="0" smtClean="0"/>
                        <a:t>PAL</a:t>
                      </a:r>
                      <a:endParaRPr lang="en-US" dirty="0"/>
                    </a:p>
                  </a:txBody>
                  <a:tcPr/>
                </a:tc>
                <a:tc>
                  <a:txBody>
                    <a:bodyPr/>
                    <a:lstStyle/>
                    <a:p>
                      <a:pPr algn="ctr"/>
                      <a:r>
                        <a:rPr lang="en-US" dirty="0" smtClean="0"/>
                        <a:t>Programmable</a:t>
                      </a:r>
                      <a:endParaRPr lang="en-US" dirty="0"/>
                    </a:p>
                  </a:txBody>
                  <a:tcPr/>
                </a:tc>
                <a:tc>
                  <a:txBody>
                    <a:bodyPr/>
                    <a:lstStyle/>
                    <a:p>
                      <a:pPr algn="ctr"/>
                      <a:r>
                        <a:rPr lang="en-US" dirty="0" smtClean="0"/>
                        <a:t>Fixed</a:t>
                      </a:r>
                      <a:endParaRPr lang="en-US" dirty="0"/>
                    </a:p>
                  </a:txBody>
                  <a:tcPr/>
                </a:tc>
              </a:tr>
            </a:tbl>
          </a:graphicData>
        </a:graphic>
      </p:graphicFrame>
    </p:spTree>
    <p:extLst>
      <p:ext uri="{BB962C8B-B14F-4D97-AF65-F5344CB8AC3E}">
        <p14:creationId xmlns:p14="http://schemas.microsoft.com/office/powerpoint/2010/main" val="17597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Programming a PLD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90600"/>
                <a:ext cx="8229600" cy="5943600"/>
              </a:xfrm>
            </p:spPr>
            <p:txBody>
              <a:bodyPr>
                <a:normAutofit/>
              </a:bodyPr>
              <a:lstStyle/>
              <a:p>
                <a:r>
                  <a:rPr lang="en-US" sz="2400" dirty="0" smtClean="0"/>
                  <a:t>In a programmable array, the connections to each gate can be modified.</a:t>
                </a:r>
              </a:p>
              <a:p>
                <a:r>
                  <a:rPr lang="en-US" sz="2400" dirty="0" smtClean="0"/>
                  <a:t>Simple approach is to have each of the gate inputs connected to a fuse.</a:t>
                </a:r>
              </a:p>
              <a:p>
                <a:endParaRPr lang="en-US" sz="2400" dirty="0" smtClean="0"/>
              </a:p>
              <a:p>
                <a:endParaRPr lang="en-US" sz="2400" dirty="0"/>
              </a:p>
              <a:p>
                <a:endParaRPr lang="en-US" sz="2400" dirty="0" smtClean="0"/>
              </a:p>
              <a:p>
                <a:endParaRPr lang="en-US" sz="2400" dirty="0" smtClean="0"/>
              </a:p>
              <a:p>
                <a:r>
                  <a:rPr lang="en-US" sz="2400" dirty="0" smtClean="0"/>
                  <a:t>Gate realizes the product term </a:t>
                </a:r>
                <a14:m>
                  <m:oMath xmlns:m="http://schemas.openxmlformats.org/officeDocument/2006/math">
                    <m:r>
                      <a:rPr lang="en-US" sz="2400" b="0" i="1" smtClean="0">
                        <a:latin typeface="Cambria Math"/>
                      </a:rPr>
                      <m:t>𝑎𝑏𝑐𝑑</m:t>
                    </m:r>
                    <m:r>
                      <a:rPr lang="en-US" sz="2400" b="0" i="0" smtClean="0">
                        <a:latin typeface="Cambria Math"/>
                      </a:rPr>
                      <m:t>.</m:t>
                    </m:r>
                  </m:oMath>
                </a14:m>
                <a:r>
                  <a:rPr lang="en-US" sz="2400" dirty="0" smtClean="0"/>
                  <a:t>  </a:t>
                </a:r>
              </a:p>
              <a:p>
                <a:r>
                  <a:rPr lang="en-US" sz="2400" dirty="0" smtClean="0"/>
                  <a:t>To generate the product term </a:t>
                </a:r>
                <a14:m>
                  <m:oMath xmlns:m="http://schemas.openxmlformats.org/officeDocument/2006/math">
                    <m:r>
                      <a:rPr lang="en-US" sz="2400" b="0" i="1" smtClean="0">
                        <a:latin typeface="Cambria Math"/>
                      </a:rPr>
                      <m:t>𝑏𝑐</m:t>
                    </m:r>
                  </m:oMath>
                </a14:m>
                <a:r>
                  <a:rPr lang="en-US" sz="2400" dirty="0" smtClean="0"/>
                  <a:t> we remove the </a:t>
                </a:r>
                <a14:m>
                  <m:oMath xmlns:m="http://schemas.openxmlformats.org/officeDocument/2006/math">
                    <m:r>
                      <a:rPr lang="en-US" sz="2400" b="0" i="1" smtClean="0">
                        <a:latin typeface="Cambria Math"/>
                      </a:rPr>
                      <m:t>𝑎</m:t>
                    </m:r>
                    <m:r>
                      <a:rPr lang="en-US" sz="2400" b="0" i="1" smtClean="0">
                        <a:latin typeface="Cambria Math"/>
                      </a:rPr>
                      <m:t>,</m:t>
                    </m:r>
                    <m:r>
                      <a:rPr lang="en-US" sz="2400" b="0" i="1" smtClean="0">
                        <a:latin typeface="Cambria Math"/>
                      </a:rPr>
                      <m:t>𝑑</m:t>
                    </m:r>
                  </m:oMath>
                </a14:m>
                <a:r>
                  <a:rPr lang="en-US" sz="2400" dirty="0" smtClean="0"/>
                  <a:t> connections by blowing the corresponding fuses.</a:t>
                </a:r>
              </a:p>
              <a:p>
                <a:r>
                  <a:rPr lang="en-US" sz="2400" dirty="0" smtClean="0"/>
                  <a:t>Thus, programming is a hardware procedure.  Specialized equipment called programmers is needed to carry out the programming of a PLD.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943600"/>
              </a:xfrm>
              <a:blipFill rotWithShape="1">
                <a:blip r:embed="rId2"/>
                <a:stretch>
                  <a:fillRect l="-963" t="-821" r="-815"/>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05225" y="633413"/>
            <a:ext cx="173355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0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PLD</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20000"/>
          </a:bodyPr>
          <a:lstStyle/>
          <a:p>
            <a:r>
              <a:rPr lang="en-US" dirty="0" smtClean="0"/>
              <a:t>Erasable PLD—connections can be reset to their original conditions and then reprogrammed.</a:t>
            </a:r>
          </a:p>
          <a:p>
            <a:pPr lvl="1"/>
            <a:r>
              <a:rPr lang="en-US" dirty="0" smtClean="0"/>
              <a:t>Can be achieved by exposing the PLD to ultraviolet light or using electrical signals</a:t>
            </a:r>
          </a:p>
          <a:p>
            <a:r>
              <a:rPr lang="en-US" dirty="0" smtClean="0"/>
              <a:t>PLDs programmed by a user are called </a:t>
            </a:r>
            <a:r>
              <a:rPr lang="en-US" dirty="0" smtClean="0">
                <a:solidFill>
                  <a:srgbClr val="FF0000"/>
                </a:solidFill>
              </a:rPr>
              <a:t>field programmable</a:t>
            </a:r>
            <a:r>
              <a:rPr lang="en-US" dirty="0" smtClean="0"/>
              <a:t>. </a:t>
            </a:r>
          </a:p>
          <a:p>
            <a:r>
              <a:rPr lang="en-US" dirty="0" smtClean="0"/>
              <a:t>User can also specify the desired connections and supply the information to the manufacturer.  Manufacturer prepares an overlay that is used to complete the connections as the last step in the fabrication process.</a:t>
            </a:r>
          </a:p>
          <a:p>
            <a:r>
              <a:rPr lang="en-US" dirty="0" smtClean="0"/>
              <a:t>Such PLDs are called </a:t>
            </a:r>
            <a:r>
              <a:rPr lang="en-US" dirty="0" smtClean="0">
                <a:solidFill>
                  <a:srgbClr val="FF0000"/>
                </a:solidFill>
              </a:rPr>
              <a:t>mask programmable</a:t>
            </a:r>
            <a:r>
              <a:rPr lang="en-US" dirty="0" smtClean="0"/>
              <a:t>.</a:t>
            </a:r>
            <a:endParaRPr lang="en-US" dirty="0"/>
          </a:p>
        </p:txBody>
      </p:sp>
    </p:spTree>
    <p:extLst>
      <p:ext uri="{BB962C8B-B14F-4D97-AF65-F5344CB8AC3E}">
        <p14:creationId xmlns:p14="http://schemas.microsoft.com/office/powerpoint/2010/main" val="8586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PLD Notation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Simplified notation.  Each gate has only a single input line.</a:t>
            </a:r>
          </a:p>
          <a:p>
            <a:r>
              <a:rPr lang="en-US" sz="2800" dirty="0" smtClean="0"/>
              <a:t>Inputs are indicated by lines at right angles to the single gate lines.</a:t>
            </a:r>
          </a:p>
          <a:p>
            <a:r>
              <a:rPr lang="en-US" sz="2800" dirty="0" smtClean="0"/>
              <a:t>A cross at the intersection denotes a fusible link is intact.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86150" y="2786063"/>
            <a:ext cx="21717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PLD Notation</a:t>
            </a:r>
            <a:endParaRPr lang="en-US" dirty="0"/>
          </a:p>
        </p:txBody>
      </p:sp>
      <p:sp>
        <p:nvSpPr>
          <p:cNvPr id="3" name="Content Placeholder 2"/>
          <p:cNvSpPr>
            <a:spLocks noGrp="1"/>
          </p:cNvSpPr>
          <p:nvPr>
            <p:ph idx="1"/>
          </p:nvPr>
        </p:nvSpPr>
        <p:spPr/>
        <p:txBody>
          <a:bodyPr/>
          <a:lstStyle/>
          <a:p>
            <a:r>
              <a:rPr lang="en-US" dirty="0" smtClean="0"/>
              <a:t>Lack of cross indicates the fuse is blown or no connection exists.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7113" y="1657350"/>
            <a:ext cx="20097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477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PLD Notation</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The occurrence of a hard-wired connection that is not fusible is indicated by a junction dot.</a:t>
            </a:r>
          </a:p>
          <a:p>
            <a:endParaRPr lang="en-US" sz="2400" dirty="0"/>
          </a:p>
          <a:p>
            <a:endParaRPr lang="en-US" sz="2400" dirty="0" smtClean="0"/>
          </a:p>
          <a:p>
            <a:endParaRPr lang="en-US" sz="2400" dirty="0" smtClean="0"/>
          </a:p>
          <a:p>
            <a:endParaRPr lang="en-US" sz="2400" dirty="0" smtClean="0"/>
          </a:p>
          <a:p>
            <a:endParaRPr lang="en-US" sz="2400" dirty="0"/>
          </a:p>
          <a:p>
            <a:r>
              <a:rPr lang="en-US" sz="2400" dirty="0" smtClean="0"/>
              <a:t>For the special case when all the input fuses to a gate are kept intact, a cross is placed inside the gate symbol.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81400" y="857250"/>
            <a:ext cx="19812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7149" y="2257425"/>
            <a:ext cx="1971675" cy="705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14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Also called data selectors.  </a:t>
                </a:r>
              </a:p>
              <a:p>
                <a:r>
                  <a:rPr lang="en-US" dirty="0" smtClean="0"/>
                  <a:t>Basic function:  select one of its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data input lines and place the corresponding information onto a single output line.</a:t>
                </a:r>
              </a:p>
              <a:p>
                <a14:m>
                  <m:oMath xmlns:m="http://schemas.openxmlformats.org/officeDocument/2006/math">
                    <m:r>
                      <a:rPr lang="en-US" b="0" i="1" smtClean="0">
                        <a:latin typeface="Cambria Math"/>
                      </a:rPr>
                      <m:t>𝑛</m:t>
                    </m:r>
                  </m:oMath>
                </a14:m>
                <a:r>
                  <a:rPr lang="en-US" dirty="0" smtClean="0"/>
                  <a:t> input bits needed to specify which input line is to be selected.  </a:t>
                </a:r>
              </a:p>
              <a:p>
                <a:pPr lvl="1"/>
                <a:r>
                  <a:rPr lang="en-US" dirty="0" smtClean="0"/>
                  <a:t>Place binary code for a desired data input line onto its </a:t>
                </a:r>
                <a14:m>
                  <m:oMath xmlns:m="http://schemas.openxmlformats.org/officeDocument/2006/math">
                    <m:r>
                      <a:rPr lang="en-US" b="0" i="1" smtClean="0">
                        <a:latin typeface="Cambria Math"/>
                      </a:rPr>
                      <m:t>𝑛</m:t>
                    </m:r>
                  </m:oMath>
                </a14:m>
                <a:r>
                  <a:rPr lang="en-US" dirty="0" smtClean="0"/>
                  <a:t> select input lines.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370"/>
                </a:stretch>
              </a:blipFill>
            </p:spPr>
            <p:txBody>
              <a:bodyPr/>
              <a:lstStyle/>
              <a:p>
                <a:r>
                  <a:rPr lang="en-US">
                    <a:noFill/>
                  </a:rPr>
                  <a:t> </a:t>
                </a:r>
              </a:p>
            </p:txBody>
          </p:sp>
        </mc:Fallback>
      </mc:AlternateContent>
    </p:spTree>
    <p:extLst>
      <p:ext uri="{BB962C8B-B14F-4D97-AF65-F5344CB8AC3E}">
        <p14:creationId xmlns:p14="http://schemas.microsoft.com/office/powerpoint/2010/main" val="6516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Realization of 4-to-1 line multiplexer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67387" y="966788"/>
            <a:ext cx="27432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4659" y="485085"/>
            <a:ext cx="3725656" cy="505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218765" y="4182036"/>
            <a:ext cx="242047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953072" y="4114872"/>
            <a:ext cx="245730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8600" y="4953000"/>
            <a:ext cx="3248026" cy="369332"/>
          </a:xfrm>
          <a:prstGeom prst="rect">
            <a:avLst/>
          </a:prstGeom>
          <a:noFill/>
        </p:spPr>
        <p:txBody>
          <a:bodyPr wrap="square" rtlCol="0">
            <a:spAutoFit/>
          </a:bodyPr>
          <a:lstStyle/>
          <a:p>
            <a:pPr algn="ctr"/>
            <a:r>
              <a:rPr lang="en-US" dirty="0" smtClean="0"/>
              <a:t>Logic Diagram</a:t>
            </a:r>
            <a:endParaRPr lang="en-US" dirty="0"/>
          </a:p>
        </p:txBody>
      </p:sp>
      <p:sp>
        <p:nvSpPr>
          <p:cNvPr id="9" name="TextBox 8"/>
          <p:cNvSpPr txBox="1"/>
          <p:nvPr/>
        </p:nvSpPr>
        <p:spPr>
          <a:xfrm>
            <a:off x="1828800" y="6412468"/>
            <a:ext cx="3248026" cy="369332"/>
          </a:xfrm>
          <a:prstGeom prst="rect">
            <a:avLst/>
          </a:prstGeom>
          <a:noFill/>
        </p:spPr>
        <p:txBody>
          <a:bodyPr wrap="square" rtlCol="0">
            <a:spAutoFit/>
          </a:bodyPr>
          <a:lstStyle/>
          <a:p>
            <a:pPr algn="ctr"/>
            <a:r>
              <a:rPr lang="en-US" dirty="0" smtClean="0"/>
              <a:t>Truth Table</a:t>
            </a:r>
            <a:endParaRPr lang="en-US" dirty="0"/>
          </a:p>
        </p:txBody>
      </p:sp>
      <p:sp>
        <p:nvSpPr>
          <p:cNvPr id="10" name="TextBox 9"/>
          <p:cNvSpPr txBox="1"/>
          <p:nvPr/>
        </p:nvSpPr>
        <p:spPr>
          <a:xfrm>
            <a:off x="5895974" y="4126468"/>
            <a:ext cx="3248026" cy="369332"/>
          </a:xfrm>
          <a:prstGeom prst="rect">
            <a:avLst/>
          </a:prstGeom>
          <a:noFill/>
        </p:spPr>
        <p:txBody>
          <a:bodyPr wrap="square" rtlCol="0">
            <a:spAutoFit/>
          </a:bodyPr>
          <a:lstStyle/>
          <a:p>
            <a:pPr algn="ctr"/>
            <a:r>
              <a:rPr lang="en-US" dirty="0" smtClean="0"/>
              <a:t>Symbol</a:t>
            </a:r>
            <a:endParaRPr lang="en-US" dirty="0"/>
          </a:p>
        </p:txBody>
      </p:sp>
    </p:spTree>
    <p:extLst>
      <p:ext uri="{BB962C8B-B14F-4D97-AF65-F5344CB8AC3E}">
        <p14:creationId xmlns:p14="http://schemas.microsoft.com/office/powerpoint/2010/main" val="210481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Realization of 4-to-1 line multiplexer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Alternate description:</a:t>
                </a:r>
              </a:p>
              <a:p>
                <a:endParaRPr lang="en-US" dirty="0"/>
              </a:p>
              <a:p>
                <a:endParaRPr lang="en-US" dirty="0" smtClean="0"/>
              </a:p>
              <a:p>
                <a:endParaRPr lang="en-US" dirty="0"/>
              </a:p>
              <a:p>
                <a:endParaRPr lang="en-US" dirty="0" smtClean="0"/>
              </a:p>
              <a:p>
                <a:endParaRPr lang="en-US" dirty="0"/>
              </a:p>
              <a:p>
                <a:r>
                  <a:rPr lang="en-US" dirty="0" smtClean="0"/>
                  <a:t>Algebraic description of multiplexer: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𝑓</m:t>
                      </m:r>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𝐼</m:t>
                              </m:r>
                            </m:e>
                            <m:sub>
                              <m:r>
                                <a:rPr lang="en-US" b="0" i="1" smtClean="0">
                                  <a:latin typeface="Cambria Math"/>
                                </a:rPr>
                                <m:t>0</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2</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bar>
                                <m:barPr>
                                  <m:pos m:val="top"/>
                                  <m:ctrlPr>
                                    <a:rPr lang="en-US" b="0" i="1" smtClean="0">
                                      <a:latin typeface="Cambria Math"/>
                                    </a:rPr>
                                  </m:ctrlPr>
                                </m:barPr>
                                <m:e>
                                  <m:r>
                                    <a:rPr lang="en-US" b="0" i="1" smtClean="0">
                                      <a:latin typeface="Cambria Math"/>
                                    </a:rPr>
                                    <m:t>𝑆</m:t>
                                  </m:r>
                                </m:e>
                              </m:ba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3</m:t>
                              </m:r>
                            </m:sub>
                          </m:sSub>
                          <m:sSub>
                            <m:sSubPr>
                              <m:ctrlPr>
                                <a:rPr lang="en-US" b="0" i="1" smtClean="0">
                                  <a:latin typeface="Cambria Math"/>
                                </a:rPr>
                              </m:ctrlPr>
                            </m:sSubPr>
                            <m:e>
                              <m:r>
                                <a:rPr lang="en-US" b="0" i="1" smtClean="0">
                                  <a:latin typeface="Cambria Math"/>
                                </a:rPr>
                                <m:t>𝑆</m:t>
                              </m:r>
                            </m:e>
                            <m:sub>
                              <m:r>
                                <a:rPr lang="en-US" b="0" i="1" smtClean="0">
                                  <a:latin typeface="Cambria Math"/>
                                </a:rPr>
                                <m:t>1</m:t>
                              </m:r>
                            </m:sub>
                          </m:sSub>
                          <m:sSub>
                            <m:sSubPr>
                              <m:ctrlPr>
                                <a:rPr lang="en-US" b="0" i="1" smtClean="0">
                                  <a:latin typeface="Cambria Math"/>
                                </a:rPr>
                              </m:ctrlPr>
                            </m:sSubPr>
                            <m:e>
                              <m:r>
                                <a:rPr lang="en-US" b="0" i="1" smtClean="0">
                                  <a:latin typeface="Cambria Math"/>
                                </a:rPr>
                                <m:t>𝑆</m:t>
                              </m:r>
                            </m:e>
                            <m:sub>
                              <m:r>
                                <a:rPr lang="en-US" b="0" i="1" smtClean="0">
                                  <a:latin typeface="Cambria Math"/>
                                </a:rPr>
                                <m:t>2</m:t>
                              </m:r>
                            </m:sub>
                          </m:sSub>
                        </m:e>
                      </m:d>
                      <m:r>
                        <a:rPr lang="en-US" b="0" i="1" smtClean="0">
                          <a:latin typeface="Cambria Math"/>
                        </a:rPr>
                        <m:t>𝐸</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76613" y="1538288"/>
            <a:ext cx="23907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08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Building a Large </a:t>
            </a:r>
            <a:r>
              <a:rPr lang="en-US" dirty="0" smtClean="0"/>
              <a:t>Multiplexer</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7751" y="2358451"/>
            <a:ext cx="5934211" cy="2893714"/>
          </a:xfrm>
          <a:prstGeom prst="rect">
            <a:avLst/>
          </a:prstGeom>
          <a:noFill/>
          <a:ln>
            <a:noFill/>
          </a:ln>
          <a:scene3d>
            <a:camera prst="orthographicFront">
              <a:rot lat="0" lon="0" rev="2151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446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Multiplexers</a:t>
            </a:r>
            <a:endParaRPr lang="en-US" dirty="0"/>
          </a:p>
        </p:txBody>
      </p:sp>
      <p:sp>
        <p:nvSpPr>
          <p:cNvPr id="3" name="Content Placeholder 2"/>
          <p:cNvSpPr>
            <a:spLocks noGrp="1"/>
          </p:cNvSpPr>
          <p:nvPr>
            <p:ph idx="1"/>
          </p:nvPr>
        </p:nvSpPr>
        <p:spPr/>
        <p:txBody>
          <a:bodyPr/>
          <a:lstStyle/>
          <a:p>
            <a:r>
              <a:rPr lang="en-US" dirty="0" smtClean="0"/>
              <a:t>One of the primary applications of multiplexers is to provide for the transmission of information from several sources over a single path.</a:t>
            </a:r>
          </a:p>
          <a:p>
            <a:r>
              <a:rPr lang="en-US" dirty="0" smtClean="0"/>
              <a:t>This process is known as multiplexing.  </a:t>
            </a:r>
          </a:p>
          <a:p>
            <a:r>
              <a:rPr lang="en-US" dirty="0" err="1" smtClean="0"/>
              <a:t>Demultiplexer</a:t>
            </a:r>
            <a:r>
              <a:rPr lang="en-US" dirty="0" smtClean="0"/>
              <a:t> = decoder with an enable input.</a:t>
            </a:r>
            <a:endParaRPr lang="en-US" dirty="0"/>
          </a:p>
        </p:txBody>
      </p:sp>
    </p:spTree>
    <p:extLst>
      <p:ext uri="{BB962C8B-B14F-4D97-AF65-F5344CB8AC3E}">
        <p14:creationId xmlns:p14="http://schemas.microsoft.com/office/powerpoint/2010/main" val="323611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Multiplexer/</a:t>
            </a:r>
            <a:r>
              <a:rPr lang="en-US" dirty="0" err="1" smtClean="0"/>
              <a:t>Demultiplexer</a:t>
            </a:r>
            <a:r>
              <a:rPr lang="en-US" dirty="0" smtClean="0"/>
              <a:t> for information transmission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64460" y="1492948"/>
            <a:ext cx="4800792" cy="501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40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5194</TotalTime>
  <Words>2527</Words>
  <Application>Microsoft Office PowerPoint</Application>
  <PresentationFormat>On-screen Show (4:3)</PresentationFormat>
  <Paragraphs>543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ENEE244-020x Digital Logic Design</vt:lpstr>
      <vt:lpstr>Announcements</vt:lpstr>
      <vt:lpstr>Agenda</vt:lpstr>
      <vt:lpstr>Multiplexer</vt:lpstr>
      <vt:lpstr>Realization of 4-to-1 line multiplexer</vt:lpstr>
      <vt:lpstr>Realization of 4-to-1 line multiplexer</vt:lpstr>
      <vt:lpstr>Building a Large Multiplexer</vt:lpstr>
      <vt:lpstr>Multiplexers</vt:lpstr>
      <vt:lpstr>Multiplexer/Demultiplexer for information transmission</vt:lpstr>
      <vt:lpstr>Logic Design with Multiplexers</vt:lpstr>
      <vt:lpstr>Logic Design with Multiplexers</vt:lpstr>
      <vt:lpstr>Logic Design with Multiplexers</vt:lpstr>
      <vt:lpstr>Example:</vt:lpstr>
      <vt:lpstr>Logic Design with Multiplexers</vt:lpstr>
      <vt:lpstr>Logic Design with Multiplexers</vt:lpstr>
      <vt:lpstr>Example</vt:lpstr>
      <vt:lpstr>Example</vt:lpstr>
      <vt:lpstr>Logic Design with Multiplexers and K-maps</vt:lpstr>
      <vt:lpstr>K-map representation</vt:lpstr>
      <vt:lpstr>Example</vt:lpstr>
      <vt:lpstr>Realization</vt:lpstr>
      <vt:lpstr>Alternative Structures</vt:lpstr>
      <vt:lpstr>8-to-1-line multiplexers and 4-variable Boolean functions</vt:lpstr>
      <vt:lpstr>Can we do better?</vt:lpstr>
      <vt:lpstr>K-map Structure</vt:lpstr>
      <vt:lpstr>Example:</vt:lpstr>
      <vt:lpstr>Example</vt:lpstr>
      <vt:lpstr>Example</vt:lpstr>
      <vt:lpstr>Programmable Logic Devices (PLDs)</vt:lpstr>
      <vt:lpstr>General Structure of PLD</vt:lpstr>
      <vt:lpstr>General Structure of PLD</vt:lpstr>
      <vt:lpstr>General Structure of PLD</vt:lpstr>
      <vt:lpstr>Programming a PLD</vt:lpstr>
      <vt:lpstr>Programming a PLD</vt:lpstr>
      <vt:lpstr>PLD Notation</vt:lpstr>
      <vt:lpstr>PLD Notation</vt:lpstr>
      <vt:lpstr>PLD Notation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Dachman-Soled</dc:creator>
  <cp:lastModifiedBy>Dana Dachman-Soled</cp:lastModifiedBy>
  <cp:revision>22</cp:revision>
  <cp:lastPrinted>2014-11-06T15:10:47Z</cp:lastPrinted>
  <dcterms:created xsi:type="dcterms:W3CDTF">2014-11-05T14:30:29Z</dcterms:created>
  <dcterms:modified xsi:type="dcterms:W3CDTF">2014-11-09T05:04:59Z</dcterms:modified>
</cp:coreProperties>
</file>