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67" r:id="rId5"/>
    <p:sldId id="268" r:id="rId6"/>
    <p:sldId id="269" r:id="rId7"/>
    <p:sldId id="270" r:id="rId8"/>
    <p:sldId id="271" r:id="rId9"/>
    <p:sldId id="272" r:id="rId10"/>
    <p:sldId id="273" r:id="rId11"/>
    <p:sldId id="274" r:id="rId12"/>
    <p:sldId id="257" r:id="rId13"/>
    <p:sldId id="258" r:id="rId14"/>
    <p:sldId id="259" r:id="rId15"/>
    <p:sldId id="260" r:id="rId16"/>
    <p:sldId id="261" r:id="rId17"/>
    <p:sldId id="262" r:id="rId18"/>
    <p:sldId id="266" r:id="rId19"/>
    <p:sldId id="263" r:id="rId20"/>
    <p:sldId id="264" r:id="rId21"/>
    <p:sldId id="265" r:id="rId22"/>
    <p:sldId id="277" r:id="rId23"/>
    <p:sldId id="278" r:id="rId24"/>
    <p:sldId id="279" r:id="rId25"/>
    <p:sldId id="285" r:id="rId26"/>
    <p:sldId id="280" r:id="rId27"/>
    <p:sldId id="282" r:id="rId28"/>
    <p:sldId id="286" r:id="rId29"/>
    <p:sldId id="28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7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92B9E4-5401-46BE-AA3E-57182706724B}"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F4C2-7DB4-4910-BBB4-B8275F2BE910}" type="slidenum">
              <a:rPr lang="en-US" smtClean="0"/>
              <a:t>‹#›</a:t>
            </a:fld>
            <a:endParaRPr lang="en-US"/>
          </a:p>
        </p:txBody>
      </p:sp>
    </p:spTree>
    <p:extLst>
      <p:ext uri="{BB962C8B-B14F-4D97-AF65-F5344CB8AC3E}">
        <p14:creationId xmlns:p14="http://schemas.microsoft.com/office/powerpoint/2010/main" val="393088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2B9E4-5401-46BE-AA3E-57182706724B}"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F4C2-7DB4-4910-BBB4-B8275F2BE910}" type="slidenum">
              <a:rPr lang="en-US" smtClean="0"/>
              <a:t>‹#›</a:t>
            </a:fld>
            <a:endParaRPr lang="en-US"/>
          </a:p>
        </p:txBody>
      </p:sp>
    </p:spTree>
    <p:extLst>
      <p:ext uri="{BB962C8B-B14F-4D97-AF65-F5344CB8AC3E}">
        <p14:creationId xmlns:p14="http://schemas.microsoft.com/office/powerpoint/2010/main" val="313600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2B9E4-5401-46BE-AA3E-57182706724B}"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F4C2-7DB4-4910-BBB4-B8275F2BE910}" type="slidenum">
              <a:rPr lang="en-US" smtClean="0"/>
              <a:t>‹#›</a:t>
            </a:fld>
            <a:endParaRPr lang="en-US"/>
          </a:p>
        </p:txBody>
      </p:sp>
    </p:spTree>
    <p:extLst>
      <p:ext uri="{BB962C8B-B14F-4D97-AF65-F5344CB8AC3E}">
        <p14:creationId xmlns:p14="http://schemas.microsoft.com/office/powerpoint/2010/main" val="140592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2B9E4-5401-46BE-AA3E-57182706724B}"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F4C2-7DB4-4910-BBB4-B8275F2BE910}" type="slidenum">
              <a:rPr lang="en-US" smtClean="0"/>
              <a:t>‹#›</a:t>
            </a:fld>
            <a:endParaRPr lang="en-US"/>
          </a:p>
        </p:txBody>
      </p:sp>
    </p:spTree>
    <p:extLst>
      <p:ext uri="{BB962C8B-B14F-4D97-AF65-F5344CB8AC3E}">
        <p14:creationId xmlns:p14="http://schemas.microsoft.com/office/powerpoint/2010/main" val="281783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92B9E4-5401-46BE-AA3E-57182706724B}" type="datetimeFigureOut">
              <a:rPr lang="en-US" smtClean="0"/>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8F4C2-7DB4-4910-BBB4-B8275F2BE910}" type="slidenum">
              <a:rPr lang="en-US" smtClean="0"/>
              <a:t>‹#›</a:t>
            </a:fld>
            <a:endParaRPr lang="en-US"/>
          </a:p>
        </p:txBody>
      </p:sp>
    </p:spTree>
    <p:extLst>
      <p:ext uri="{BB962C8B-B14F-4D97-AF65-F5344CB8AC3E}">
        <p14:creationId xmlns:p14="http://schemas.microsoft.com/office/powerpoint/2010/main" val="185282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92B9E4-5401-46BE-AA3E-57182706724B}"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F4C2-7DB4-4910-BBB4-B8275F2BE910}" type="slidenum">
              <a:rPr lang="en-US" smtClean="0"/>
              <a:t>‹#›</a:t>
            </a:fld>
            <a:endParaRPr lang="en-US"/>
          </a:p>
        </p:txBody>
      </p:sp>
    </p:spTree>
    <p:extLst>
      <p:ext uri="{BB962C8B-B14F-4D97-AF65-F5344CB8AC3E}">
        <p14:creationId xmlns:p14="http://schemas.microsoft.com/office/powerpoint/2010/main" val="129340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2B9E4-5401-46BE-AA3E-57182706724B}" type="datetimeFigureOut">
              <a:rPr lang="en-US" smtClean="0"/>
              <a:t>11/12/2014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8F4C2-7DB4-4910-BBB4-B8275F2BE910}" type="slidenum">
              <a:rPr lang="en-US" smtClean="0"/>
              <a:t>‹#›</a:t>
            </a:fld>
            <a:endParaRPr lang="en-US"/>
          </a:p>
        </p:txBody>
      </p:sp>
    </p:spTree>
    <p:extLst>
      <p:ext uri="{BB962C8B-B14F-4D97-AF65-F5344CB8AC3E}">
        <p14:creationId xmlns:p14="http://schemas.microsoft.com/office/powerpoint/2010/main" val="368898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92B9E4-5401-46BE-AA3E-57182706724B}" type="datetimeFigureOut">
              <a:rPr lang="en-US" smtClean="0"/>
              <a:t>11/12/2014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8F4C2-7DB4-4910-BBB4-B8275F2BE910}" type="slidenum">
              <a:rPr lang="en-US" smtClean="0"/>
              <a:t>‹#›</a:t>
            </a:fld>
            <a:endParaRPr lang="en-US"/>
          </a:p>
        </p:txBody>
      </p:sp>
    </p:spTree>
    <p:extLst>
      <p:ext uri="{BB962C8B-B14F-4D97-AF65-F5344CB8AC3E}">
        <p14:creationId xmlns:p14="http://schemas.microsoft.com/office/powerpoint/2010/main" val="379712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2B9E4-5401-46BE-AA3E-57182706724B}" type="datetimeFigureOut">
              <a:rPr lang="en-US" smtClean="0"/>
              <a:t>11/12/2014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8F4C2-7DB4-4910-BBB4-B8275F2BE910}" type="slidenum">
              <a:rPr lang="en-US" smtClean="0"/>
              <a:t>‹#›</a:t>
            </a:fld>
            <a:endParaRPr lang="en-US"/>
          </a:p>
        </p:txBody>
      </p:sp>
    </p:spTree>
    <p:extLst>
      <p:ext uri="{BB962C8B-B14F-4D97-AF65-F5344CB8AC3E}">
        <p14:creationId xmlns:p14="http://schemas.microsoft.com/office/powerpoint/2010/main" val="256673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92B9E4-5401-46BE-AA3E-57182706724B}"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F4C2-7DB4-4910-BBB4-B8275F2BE910}" type="slidenum">
              <a:rPr lang="en-US" smtClean="0"/>
              <a:t>‹#›</a:t>
            </a:fld>
            <a:endParaRPr lang="en-US"/>
          </a:p>
        </p:txBody>
      </p:sp>
    </p:spTree>
    <p:extLst>
      <p:ext uri="{BB962C8B-B14F-4D97-AF65-F5344CB8AC3E}">
        <p14:creationId xmlns:p14="http://schemas.microsoft.com/office/powerpoint/2010/main" val="21858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92B9E4-5401-46BE-AA3E-57182706724B}" type="datetimeFigureOut">
              <a:rPr lang="en-US" smtClean="0"/>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8F4C2-7DB4-4910-BBB4-B8275F2BE910}" type="slidenum">
              <a:rPr lang="en-US" smtClean="0"/>
              <a:t>‹#›</a:t>
            </a:fld>
            <a:endParaRPr lang="en-US"/>
          </a:p>
        </p:txBody>
      </p:sp>
    </p:spTree>
    <p:extLst>
      <p:ext uri="{BB962C8B-B14F-4D97-AF65-F5344CB8AC3E}">
        <p14:creationId xmlns:p14="http://schemas.microsoft.com/office/powerpoint/2010/main" val="2411665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2B9E4-5401-46BE-AA3E-57182706724B}" type="datetimeFigureOut">
              <a:rPr lang="en-US" smtClean="0"/>
              <a:t>11/12/2014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8F4C2-7DB4-4910-BBB4-B8275F2BE910}" type="slidenum">
              <a:rPr lang="en-US" smtClean="0"/>
              <a:t>‹#›</a:t>
            </a:fld>
            <a:endParaRPr lang="en-US"/>
          </a:p>
        </p:txBody>
      </p:sp>
    </p:spTree>
    <p:extLst>
      <p:ext uri="{BB962C8B-B14F-4D97-AF65-F5344CB8AC3E}">
        <p14:creationId xmlns:p14="http://schemas.microsoft.com/office/powerpoint/2010/main" val="3259284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Logic Design</a:t>
            </a:r>
            <a:endParaRPr lang="en-US" dirty="0"/>
          </a:p>
        </p:txBody>
      </p:sp>
      <p:sp>
        <p:nvSpPr>
          <p:cNvPr id="3" name="Subtitle 2"/>
          <p:cNvSpPr>
            <a:spLocks noGrp="1"/>
          </p:cNvSpPr>
          <p:nvPr>
            <p:ph type="subTitle" idx="1"/>
          </p:nvPr>
        </p:nvSpPr>
        <p:spPr/>
        <p:txBody>
          <a:bodyPr/>
          <a:lstStyle/>
          <a:p>
            <a:r>
              <a:rPr lang="en-US" dirty="0" smtClean="0"/>
              <a:t>Lecture 21</a:t>
            </a:r>
            <a:endParaRPr lang="en-US" dirty="0"/>
          </a:p>
        </p:txBody>
      </p:sp>
    </p:spTree>
    <p:extLst>
      <p:ext uri="{BB962C8B-B14F-4D97-AF65-F5344CB8AC3E}">
        <p14:creationId xmlns:p14="http://schemas.microsoft.com/office/powerpoint/2010/main" val="370104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PLD Notation</a:t>
            </a:r>
            <a:endParaRPr lang="en-US" dirty="0"/>
          </a:p>
        </p:txBody>
      </p:sp>
      <p:sp>
        <p:nvSpPr>
          <p:cNvPr id="3" name="Content Placeholder 2"/>
          <p:cNvSpPr>
            <a:spLocks noGrp="1"/>
          </p:cNvSpPr>
          <p:nvPr>
            <p:ph idx="1"/>
          </p:nvPr>
        </p:nvSpPr>
        <p:spPr/>
        <p:txBody>
          <a:bodyPr/>
          <a:lstStyle/>
          <a:p>
            <a:r>
              <a:rPr lang="en-US" dirty="0" smtClean="0"/>
              <a:t>Lack of cross indicates the fuse is blown or no connection exists.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67113" y="1657350"/>
            <a:ext cx="2009775"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663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PLD Notation</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r>
              <a:rPr lang="en-US" sz="2400" dirty="0" smtClean="0"/>
              <a:t>The occurrence of a hard-wired connection that is not fusible is indicated by a junction dot.</a:t>
            </a:r>
          </a:p>
          <a:p>
            <a:endParaRPr lang="en-US" sz="2400" dirty="0"/>
          </a:p>
          <a:p>
            <a:endParaRPr lang="en-US" sz="2400" dirty="0" smtClean="0"/>
          </a:p>
          <a:p>
            <a:endParaRPr lang="en-US" sz="2400" dirty="0" smtClean="0"/>
          </a:p>
          <a:p>
            <a:endParaRPr lang="en-US" sz="2400" dirty="0" smtClean="0"/>
          </a:p>
          <a:p>
            <a:endParaRPr lang="en-US" sz="2400" dirty="0"/>
          </a:p>
          <a:p>
            <a:r>
              <a:rPr lang="en-US" sz="2400" dirty="0" smtClean="0"/>
              <a:t>For the special case when all the input fuses to a gate are kept intact, a cross is placed inside the gate symbol.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81400" y="857250"/>
            <a:ext cx="19812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867149" y="2257425"/>
            <a:ext cx="1971675" cy="705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127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Programmable Read-Only Memory (PROM)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smtClean="0"/>
                  <a:t>AND-array with buffer/inverter is an </a:t>
                </a:r>
                <a14:m>
                  <m:oMath xmlns:m="http://schemas.openxmlformats.org/officeDocument/2006/math">
                    <m:r>
                      <a:rPr lang="en-US" b="0" i="1" smtClean="0">
                        <a:latin typeface="Cambria Math"/>
                      </a:rPr>
                      <m:t>𝑛</m:t>
                    </m:r>
                  </m:oMath>
                </a14:m>
                <a:r>
                  <a:rPr lang="en-US" dirty="0" smtClean="0"/>
                  <a:t>-to-</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-line decoder.</a:t>
                </a:r>
              </a:p>
              <a:p>
                <a:r>
                  <a:rPr lang="en-US" dirty="0" smtClean="0"/>
                  <a:t>OR-array is a collection of programmable or-gates.</a:t>
                </a:r>
              </a:p>
              <a:p>
                <a:r>
                  <a:rPr lang="en-US" dirty="0" smtClean="0"/>
                  <a:t>Decoder is a min-term generator.</a:t>
                </a:r>
              </a:p>
              <a:p>
                <a:r>
                  <a:rPr lang="en-US" dirty="0" smtClean="0"/>
                  <a:t>n-variable </a:t>
                </a:r>
                <a:r>
                  <a:rPr lang="en-US" dirty="0" err="1" smtClean="0"/>
                  <a:t>minterms</a:t>
                </a:r>
                <a:r>
                  <a:rPr lang="en-US" dirty="0" smtClean="0"/>
                  <a:t> appear on the </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 lines at the decoder output.  These are also known as word lines.</a:t>
                </a:r>
              </a:p>
              <a:p>
                <a:r>
                  <a:rPr lang="en-US" dirty="0" smtClean="0"/>
                  <a:t>n input lines called </a:t>
                </a:r>
                <a:r>
                  <a:rPr lang="en-US" dirty="0" smtClean="0">
                    <a:solidFill>
                      <a:srgbClr val="FF0000"/>
                    </a:solidFill>
                  </a:rPr>
                  <a:t>address lines</a:t>
                </a:r>
                <a:r>
                  <a:rPr lang="en-US" dirty="0" smtClean="0"/>
                  <a:t>, m output lines called </a:t>
                </a:r>
                <a:r>
                  <a:rPr lang="en-US" dirty="0" smtClean="0">
                    <a:solidFill>
                      <a:srgbClr val="FF0000"/>
                    </a:solidFill>
                  </a:rPr>
                  <a:t>bit lines</a:t>
                </a:r>
                <a:r>
                  <a:rPr lang="en-US" dirty="0" smtClean="0"/>
                  <a:t>.</a:t>
                </a:r>
                <a:endParaRPr lang="en-US" dirty="0" smtClean="0">
                  <a:solidFill>
                    <a:schemeClr val="tx1"/>
                  </a:solidFill>
                </a:endParaRPr>
              </a:p>
              <a:p>
                <a14:m>
                  <m:oMath xmlns:m="http://schemas.openxmlformats.org/officeDocument/2006/math">
                    <m:sSup>
                      <m:sSupPr>
                        <m:ctrlPr>
                          <a:rPr lang="en-US" b="0" i="1" smtClean="0">
                            <a:solidFill>
                              <a:schemeClr val="tx1"/>
                            </a:solidFill>
                            <a:latin typeface="Cambria Math"/>
                          </a:rPr>
                        </m:ctrlPr>
                      </m:sSupPr>
                      <m:e>
                        <m:r>
                          <a:rPr lang="en-US" b="0" i="1" smtClean="0">
                            <a:solidFill>
                              <a:schemeClr val="tx1"/>
                            </a:solidFill>
                            <a:latin typeface="Cambria Math"/>
                          </a:rPr>
                          <m:t>2</m:t>
                        </m:r>
                      </m:e>
                      <m:sup>
                        <m:r>
                          <a:rPr lang="en-US" b="0" i="1" smtClean="0">
                            <a:solidFill>
                              <a:schemeClr val="tx1"/>
                            </a:solidFill>
                            <a:latin typeface="Cambria Math"/>
                          </a:rPr>
                          <m:t>𝑛</m:t>
                        </m:r>
                      </m:sup>
                    </m:sSup>
                    <m:r>
                      <a:rPr lang="en-US" b="0" i="1" smtClean="0">
                        <a:solidFill>
                          <a:schemeClr val="tx1"/>
                        </a:solidFill>
                        <a:latin typeface="Cambria Math"/>
                      </a:rPr>
                      <m:t>×</m:t>
                    </m:r>
                    <m:r>
                      <a:rPr lang="en-US" b="0" i="1" smtClean="0">
                        <a:solidFill>
                          <a:schemeClr val="tx1"/>
                        </a:solidFill>
                        <a:latin typeface="Cambria Math"/>
                      </a:rPr>
                      <m:t>𝑚</m:t>
                    </m:r>
                  </m:oMath>
                </a14:m>
                <a:r>
                  <a:rPr lang="en-US" dirty="0" smtClean="0">
                    <a:solidFill>
                      <a:srgbClr val="FF0000"/>
                    </a:solidFill>
                  </a:rPr>
                  <a:t> </a:t>
                </a:r>
                <a:r>
                  <a:rPr lang="en-US" dirty="0" smtClean="0"/>
                  <a:t>PROM.</a:t>
                </a:r>
              </a:p>
              <a:p>
                <a:r>
                  <a:rPr lang="en-US" dirty="0" smtClean="0"/>
                  <a:t>Realization of Boolean expressions same as realization using decoder discussed previously.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695" r="-370"/>
                </a:stretch>
              </a:blipFill>
            </p:spPr>
            <p:txBody>
              <a:bodyPr/>
              <a:lstStyle/>
              <a:p>
                <a:r>
                  <a:rPr lang="en-US">
                    <a:noFill/>
                  </a:rPr>
                  <a:t> </a:t>
                </a:r>
              </a:p>
            </p:txBody>
          </p:sp>
        </mc:Fallback>
      </mc:AlternateContent>
    </p:spTree>
    <p:extLst>
      <p:ext uri="{BB962C8B-B14F-4D97-AF65-F5344CB8AC3E}">
        <p14:creationId xmlns:p14="http://schemas.microsoft.com/office/powerpoint/2010/main" val="136271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PROM Structure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76413" y="800100"/>
            <a:ext cx="5591175" cy="5667375"/>
          </a:xfrm>
          <a:prstGeom prst="rect">
            <a:avLst/>
          </a:prstGeom>
          <a:noFill/>
          <a:ln>
            <a:noFill/>
          </a:ln>
          <a:scene3d>
            <a:camera prst="orthographicFront">
              <a:rot lat="0" lon="0" rev="2154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81200" y="6400800"/>
            <a:ext cx="5257800" cy="369332"/>
          </a:xfrm>
          <a:prstGeom prst="rect">
            <a:avLst/>
          </a:prstGeom>
          <a:noFill/>
        </p:spPr>
        <p:txBody>
          <a:bodyPr wrap="square" rtlCol="0">
            <a:spAutoFit/>
          </a:bodyPr>
          <a:lstStyle/>
          <a:p>
            <a:pPr algn="ctr"/>
            <a:r>
              <a:rPr lang="en-US" dirty="0" smtClean="0"/>
              <a:t>Logic Diagram</a:t>
            </a:r>
            <a:endParaRPr lang="en-US" dirty="0"/>
          </a:p>
        </p:txBody>
      </p:sp>
    </p:spTree>
    <p:extLst>
      <p:ext uri="{BB962C8B-B14F-4D97-AF65-F5344CB8AC3E}">
        <p14:creationId xmlns:p14="http://schemas.microsoft.com/office/powerpoint/2010/main" val="2644232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 Structure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62151" y="481049"/>
            <a:ext cx="4267200" cy="5895902"/>
          </a:xfrm>
          <a:prstGeom prst="rect">
            <a:avLst/>
          </a:prstGeom>
          <a:noFill/>
          <a:ln>
            <a:noFill/>
          </a:ln>
          <a:scene3d>
            <a:camera prst="orthographicFront">
              <a:rot lat="0" lon="0" rev="2154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52600" y="5867400"/>
            <a:ext cx="5257800" cy="369332"/>
          </a:xfrm>
          <a:prstGeom prst="rect">
            <a:avLst/>
          </a:prstGeom>
          <a:noFill/>
        </p:spPr>
        <p:txBody>
          <a:bodyPr wrap="square" rtlCol="0">
            <a:spAutoFit/>
          </a:bodyPr>
          <a:lstStyle/>
          <a:p>
            <a:pPr algn="ctr"/>
            <a:r>
              <a:rPr lang="en-US" dirty="0" smtClean="0"/>
              <a:t>PLD Notation</a:t>
            </a:r>
            <a:endParaRPr lang="en-US" dirty="0"/>
          </a:p>
        </p:txBody>
      </p:sp>
    </p:spTree>
    <p:extLst>
      <p:ext uri="{BB962C8B-B14F-4D97-AF65-F5344CB8AC3E}">
        <p14:creationId xmlns:p14="http://schemas.microsoft.com/office/powerpoint/2010/main" val="3912244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Realizing </a:t>
                </a:r>
                <a14:m>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1</m:t>
                        </m:r>
                      </m:sub>
                    </m:sSub>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0</m:t>
                            </m:r>
                          </m:sub>
                        </m:sSub>
                      </m:e>
                    </m:d>
                    <m:r>
                      <a:rPr lang="en-US" b="0" i="1" smtClean="0">
                        <a:latin typeface="Cambria Math"/>
                      </a:rPr>
                      <m:t>=∑</m:t>
                    </m:r>
                    <m:r>
                      <a:rPr lang="en-US" b="0" i="1" smtClean="0">
                        <a:latin typeface="Cambria Math"/>
                      </a:rPr>
                      <m:t>𝑚</m:t>
                    </m:r>
                    <m:d>
                      <m:dPr>
                        <m:ctrlPr>
                          <a:rPr lang="en-US" b="0" i="1" smtClean="0">
                            <a:latin typeface="Cambria Math"/>
                          </a:rPr>
                        </m:ctrlPr>
                      </m:dPr>
                      <m:e>
                        <m:r>
                          <a:rPr lang="en-US" b="0" i="1" smtClean="0">
                            <a:latin typeface="Cambria Math"/>
                          </a:rPr>
                          <m:t>0,1,2,5,7</m:t>
                        </m:r>
                      </m:e>
                    </m:d>
                  </m:oMath>
                </a14:m>
                <a:endParaRPr lang="en-US" b="0"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2</m:t>
                          </m:r>
                        </m:sub>
                      </m:sSub>
                      <m:d>
                        <m:dPr>
                          <m:ctrlPr>
                            <a:rPr lang="en-US" b="0" i="1" smtClean="0">
                              <a:latin typeface="Cambria Math"/>
                            </a:rPr>
                          </m:ctrlPr>
                        </m:dPr>
                        <m:e>
                          <m:sSub>
                            <m:sSubPr>
                              <m:ctrlPr>
                                <a:rPr lang="en-US" b="0" i="1" smtClean="0">
                                  <a:latin typeface="Cambria Math"/>
                                </a:rPr>
                              </m:ctrlPr>
                            </m:sSubPr>
                            <m:e>
                              <m:r>
                                <a:rPr lang="en-US" b="0" i="1" smtClean="0">
                                  <a:latin typeface="Cambria Math"/>
                                </a:rPr>
                                <m:t>𝑥</m:t>
                              </m:r>
                            </m:e>
                            <m:sub>
                              <m:r>
                                <a:rPr lang="en-US" b="0" i="1" smtClean="0">
                                  <a:latin typeface="Cambria Math"/>
                                </a:rPr>
                                <m:t>2</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0</m:t>
                              </m:r>
                            </m:sub>
                          </m:sSub>
                        </m:e>
                      </m:d>
                      <m:r>
                        <a:rPr lang="en-US" b="0" i="1" smtClean="0">
                          <a:latin typeface="Cambria Math"/>
                        </a:rPr>
                        <m:t>=∑</m:t>
                      </m:r>
                      <m:r>
                        <a:rPr lang="en-US" b="0" i="1" smtClean="0">
                          <a:latin typeface="Cambria Math"/>
                        </a:rPr>
                        <m:t>𝑚</m:t>
                      </m:r>
                      <m:r>
                        <a:rPr lang="en-US" b="0" i="1" smtClean="0">
                          <a:latin typeface="Cambria Math"/>
                        </a:rPr>
                        <m:t>(1,2,4,6)</m:t>
                      </m:r>
                    </m:oMath>
                  </m:oMathPara>
                </a14:m>
                <a:endParaRPr lang="en-US" dirty="0" smtClean="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52" t="-1617"/>
                </a:stretch>
              </a:blipFill>
            </p:spPr>
            <p:txBody>
              <a:bodyPr/>
              <a:lstStyle/>
              <a:p>
                <a:r>
                  <a:rPr lang="en-US">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815105" y="872007"/>
            <a:ext cx="3619502" cy="7361888"/>
          </a:xfrm>
          <a:prstGeom prst="rect">
            <a:avLst/>
          </a:prstGeom>
          <a:noFill/>
          <a:ln>
            <a:noFill/>
          </a:ln>
          <a:scene3d>
            <a:camera prst="orthographicFront">
              <a:rot lat="0" lon="0" rev="2157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797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called PROM?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smtClean="0"/>
                  <a:t>3-bit input combination to the </a:t>
                </a:r>
                <a14:m>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0</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𝑥</m:t>
                        </m:r>
                      </m:e>
                      <m:sub>
                        <m:r>
                          <a:rPr lang="en-US" b="0" i="1" smtClean="0">
                            <a:latin typeface="Cambria Math"/>
                          </a:rPr>
                          <m:t>2</m:t>
                        </m:r>
                      </m:sub>
                    </m:sSub>
                  </m:oMath>
                </a14:m>
                <a:r>
                  <a:rPr lang="en-US" dirty="0" smtClean="0"/>
                  <a:t> lines is regarded as an </a:t>
                </a:r>
                <a:r>
                  <a:rPr lang="en-US" dirty="0" smtClean="0">
                    <a:solidFill>
                      <a:srgbClr val="FF0000"/>
                    </a:solidFill>
                  </a:rPr>
                  <a:t>address</a:t>
                </a:r>
                <a:r>
                  <a:rPr lang="en-US" dirty="0" smtClean="0"/>
                  <a:t> of one of the word lines.</a:t>
                </a:r>
              </a:p>
              <a:p>
                <a:r>
                  <a:rPr lang="en-US" dirty="0" smtClean="0"/>
                  <a:t>As a consequence of selecting a given word line, a pattern of 0’s and 1’s, a word, as determined by the fusible connections to the selected word line appears at the bit lines of the device.</a:t>
                </a:r>
              </a:p>
              <a:p>
                <a:r>
                  <a:rPr lang="en-US" dirty="0" smtClean="0"/>
                  <a:t>This 0-1 pattern is considered the word </a:t>
                </a:r>
                <a:r>
                  <a:rPr lang="en-US" dirty="0" smtClean="0">
                    <a:solidFill>
                      <a:srgbClr val="FF0000"/>
                    </a:solidFill>
                  </a:rPr>
                  <a:t>stored</a:t>
                </a:r>
                <a:r>
                  <a:rPr lang="en-US" dirty="0" smtClean="0"/>
                  <a:t> at the address associated with the selected word line.</a:t>
                </a:r>
              </a:p>
              <a:p>
                <a:r>
                  <a:rPr lang="en-US" dirty="0" smtClean="0"/>
                  <a:t>E.g. the word stored at address </a:t>
                </a:r>
                <a14:m>
                  <m:oMath xmlns:m="http://schemas.openxmlformats.org/officeDocument/2006/math">
                    <m:sSub>
                      <m:sSubPr>
                        <m:ctrlPr>
                          <a:rPr lang="en-US" b="0" i="1" smtClean="0">
                            <a:latin typeface="Cambria Math"/>
                          </a:rPr>
                        </m:ctrlPr>
                      </m:sSubPr>
                      <m:e>
                        <m:r>
                          <a:rPr lang="en-US" b="0" i="1" smtClean="0">
                            <a:latin typeface="Cambria Math"/>
                          </a:rPr>
                          <m:t>𝑥</m:t>
                        </m:r>
                      </m:e>
                      <m:sub>
                        <m:r>
                          <a:rPr lang="en-US" b="0" i="1" smtClean="0">
                            <a:latin typeface="Cambria Math"/>
                          </a:rPr>
                          <m:t>2</m:t>
                        </m:r>
                      </m:sub>
                    </m:sSub>
                    <m:sSub>
                      <m:sSubPr>
                        <m:ctrlPr>
                          <a:rPr lang="en-US" b="0" i="1" smtClean="0">
                            <a:latin typeface="Cambria Math"/>
                          </a:rPr>
                        </m:ctrlPr>
                      </m:sSubPr>
                      <m:e>
                        <m:r>
                          <a:rPr lang="en-US" b="0" i="1" smtClean="0">
                            <a:latin typeface="Cambria Math"/>
                          </a:rPr>
                          <m:t>𝑥</m:t>
                        </m:r>
                      </m:e>
                      <m:sub>
                        <m:r>
                          <a:rPr lang="en-US" b="0" i="1" smtClean="0">
                            <a:latin typeface="Cambria Math"/>
                          </a:rPr>
                          <m:t>1</m:t>
                        </m:r>
                      </m:sub>
                    </m:sSub>
                    <m:sSub>
                      <m:sSubPr>
                        <m:ctrlPr>
                          <a:rPr lang="en-US" b="0" i="1" smtClean="0">
                            <a:latin typeface="Cambria Math"/>
                          </a:rPr>
                        </m:ctrlPr>
                      </m:sSubPr>
                      <m:e>
                        <m:r>
                          <a:rPr lang="en-US" b="0" i="1" smtClean="0">
                            <a:latin typeface="Cambria Math"/>
                          </a:rPr>
                          <m:t>𝑥</m:t>
                        </m:r>
                      </m:e>
                      <m:sub>
                        <m:r>
                          <a:rPr lang="en-US" b="0" i="1" smtClean="0">
                            <a:latin typeface="Cambria Math"/>
                          </a:rPr>
                          <m:t>0</m:t>
                        </m:r>
                      </m:sub>
                    </m:sSub>
                    <m:r>
                      <a:rPr lang="en-US" b="0" i="1" smtClean="0">
                        <a:latin typeface="Cambria Math"/>
                      </a:rPr>
                      <m:t>=100</m:t>
                    </m:r>
                  </m:oMath>
                </a14:m>
                <a:r>
                  <a:rPr lang="en-US" dirty="0" smtClean="0"/>
                  <a:t> is </a:t>
                </a:r>
                <a14:m>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1</m:t>
                        </m:r>
                      </m:sub>
                    </m:sSub>
                    <m:sSub>
                      <m:sSubPr>
                        <m:ctrlPr>
                          <a:rPr lang="en-US" b="0" i="1" smtClean="0">
                            <a:latin typeface="Cambria Math"/>
                          </a:rPr>
                        </m:ctrlPr>
                      </m:sSubPr>
                      <m:e>
                        <m:r>
                          <a:rPr lang="en-US" b="0" i="1" smtClean="0">
                            <a:latin typeface="Cambria Math"/>
                          </a:rPr>
                          <m:t>𝑓</m:t>
                        </m:r>
                      </m:e>
                      <m:sub>
                        <m:r>
                          <a:rPr lang="en-US" b="0" i="1" smtClean="0">
                            <a:latin typeface="Cambria Math"/>
                          </a:rPr>
                          <m:t>2</m:t>
                        </m:r>
                      </m:sub>
                    </m:sSub>
                    <m:r>
                      <a:rPr lang="en-US" b="0" i="1" smtClean="0">
                        <a:latin typeface="Cambria Math"/>
                      </a:rPr>
                      <m:t>=01.</m:t>
                    </m:r>
                  </m:oMath>
                </a14:m>
                <a:endParaRPr lang="en-US" dirty="0" smtClean="0"/>
              </a:p>
              <a:p>
                <a:r>
                  <a:rPr lang="en-US" dirty="0" smtClean="0"/>
                  <a:t>“</a:t>
                </a:r>
                <a:r>
                  <a:rPr lang="en-US" dirty="0" smtClean="0">
                    <a:solidFill>
                      <a:srgbClr val="FF0000"/>
                    </a:solidFill>
                  </a:rPr>
                  <a:t>Read only</a:t>
                </a:r>
                <a:r>
                  <a:rPr lang="en-US" dirty="0" smtClean="0"/>
                  <a:t>”:  The fact that the connections associated with the fusible links normally cannot be altered once they are formed.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334000"/>
              </a:xfrm>
              <a:blipFill rotWithShape="1">
                <a:blip r:embed="rId2"/>
                <a:stretch>
                  <a:fillRect l="-1185" t="-1714" b="-1029"/>
                </a:stretch>
              </a:blipFill>
            </p:spPr>
            <p:txBody>
              <a:bodyPr/>
              <a:lstStyle/>
              <a:p>
                <a:r>
                  <a:rPr lang="en-US">
                    <a:noFill/>
                  </a:rPr>
                  <a:t> </a:t>
                </a:r>
              </a:p>
            </p:txBody>
          </p:sp>
        </mc:Fallback>
      </mc:AlternateContent>
    </p:spTree>
    <p:extLst>
      <p:ext uri="{BB962C8B-B14F-4D97-AF65-F5344CB8AC3E}">
        <p14:creationId xmlns:p14="http://schemas.microsoft.com/office/powerpoint/2010/main" val="346638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Programmable Logic Array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PLAs are characterized by three numbers: </a:t>
                </a:r>
              </a:p>
              <a:p>
                <a:pPr lvl="1"/>
                <a:r>
                  <a:rPr lang="en-US" dirty="0" smtClean="0"/>
                  <a:t>Number of input lines n</a:t>
                </a:r>
              </a:p>
              <a:p>
                <a:pPr lvl="1"/>
                <a:r>
                  <a:rPr lang="en-US" dirty="0" smtClean="0"/>
                  <a:t>Number of product terms that can be generated p (the number of AND gates)</a:t>
                </a:r>
              </a:p>
              <a:p>
                <a:pPr lvl="1"/>
                <a:r>
                  <a:rPr lang="en-US" dirty="0" smtClean="0"/>
                  <a:t>Number of output lines m</a:t>
                </a:r>
              </a:p>
              <a:p>
                <a14:m>
                  <m:oMath xmlns:m="http://schemas.openxmlformats.org/officeDocument/2006/math">
                    <m:r>
                      <a:rPr lang="en-US" b="0" i="1" smtClean="0">
                        <a:latin typeface="Cambria Math"/>
                      </a:rPr>
                      <m:t>𝑛</m:t>
                    </m:r>
                    <m:r>
                      <a:rPr lang="en-US" b="0" i="1" smtClean="0">
                        <a:latin typeface="Cambria Math"/>
                      </a:rPr>
                      <m:t>×</m:t>
                    </m:r>
                    <m:r>
                      <a:rPr lang="en-US" b="0" i="1" smtClean="0">
                        <a:latin typeface="Cambria Math"/>
                      </a:rPr>
                      <m:t>𝑝</m:t>
                    </m:r>
                    <m:r>
                      <a:rPr lang="en-US" b="0" i="1" smtClean="0">
                        <a:latin typeface="Cambria Math"/>
                      </a:rPr>
                      <m:t>×</m:t>
                    </m:r>
                    <m:r>
                      <a:rPr lang="en-US" b="0" i="1" smtClean="0">
                        <a:latin typeface="Cambria Math"/>
                      </a:rPr>
                      <m:t>𝑚</m:t>
                    </m:r>
                  </m:oMath>
                </a14:m>
                <a:r>
                  <a:rPr lang="en-US" dirty="0" smtClean="0"/>
                  <a:t> PLAs</a:t>
                </a:r>
              </a:p>
              <a:p>
                <a:r>
                  <a:rPr lang="en-US" dirty="0" smtClean="0"/>
                  <a:t>Typical PLA is </a:t>
                </a:r>
                <a14:m>
                  <m:oMath xmlns:m="http://schemas.openxmlformats.org/officeDocument/2006/math">
                    <m:r>
                      <a:rPr lang="en-US" b="0" i="1" smtClean="0">
                        <a:latin typeface="Cambria Math"/>
                      </a:rPr>
                      <m:t>16×48×8.</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481"/>
                </a:stretch>
              </a:blipFill>
            </p:spPr>
            <p:txBody>
              <a:bodyPr/>
              <a:lstStyle/>
              <a:p>
                <a:r>
                  <a:rPr lang="en-US">
                    <a:noFill/>
                  </a:rPr>
                  <a:t> </a:t>
                </a:r>
              </a:p>
            </p:txBody>
          </p:sp>
        </mc:Fallback>
      </mc:AlternateContent>
    </p:spTree>
    <p:extLst>
      <p:ext uri="{BB962C8B-B14F-4D97-AF65-F5344CB8AC3E}">
        <p14:creationId xmlns:p14="http://schemas.microsoft.com/office/powerpoint/2010/main" val="29629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Programmable Logic Array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66625" y="1180825"/>
            <a:ext cx="5606012" cy="574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131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Programmable Logic Array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In many logic design situations not all the </a:t>
                </a:r>
                <a:r>
                  <a:rPr lang="en-US" dirty="0" err="1" smtClean="0"/>
                  <a:t>minterms</a:t>
                </a:r>
                <a:r>
                  <a:rPr lang="en-US" dirty="0" smtClean="0"/>
                  <a:t> are needed for a realization.</a:t>
                </a:r>
              </a:p>
              <a:p>
                <a:r>
                  <a:rPr lang="en-US" dirty="0" smtClean="0"/>
                  <a:t>For </a:t>
                </a:r>
                <a14:m>
                  <m:oMath xmlns:m="http://schemas.openxmlformats.org/officeDocument/2006/math">
                    <m:r>
                      <a:rPr lang="en-US" b="0" i="1" smtClean="0">
                        <a:latin typeface="Cambria Math"/>
                      </a:rPr>
                      <m:t>𝑛</m:t>
                    </m:r>
                  </m:oMath>
                </a14:m>
                <a:r>
                  <a:rPr lang="en-US" dirty="0" smtClean="0"/>
                  <a:t> input variables, </a:t>
                </a:r>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𝑛</m:t>
                        </m:r>
                      </m:sup>
                    </m:sSup>
                  </m:oMath>
                </a14:m>
                <a:r>
                  <a:rPr lang="en-US" dirty="0" smtClean="0"/>
                  <a:t> </a:t>
                </a:r>
                <a:r>
                  <a:rPr lang="en-US" dirty="0" err="1" smtClean="0"/>
                  <a:t>minterms</a:t>
                </a:r>
                <a:r>
                  <a:rPr lang="en-US" dirty="0" smtClean="0"/>
                  <a:t>.</a:t>
                </a:r>
              </a:p>
              <a:p>
                <a:r>
                  <a:rPr lang="en-US" dirty="0" smtClean="0"/>
                  <a:t>This is the number of gates in the AND-array of a PROM.</a:t>
                </a:r>
              </a:p>
              <a:p>
                <a:r>
                  <a:rPr lang="en-US" dirty="0" smtClean="0"/>
                  <a:t>PLA’s with 16 input lines</a:t>
                </a:r>
              </a:p>
              <a:p>
                <a:pPr lvl="1"/>
                <a14:m>
                  <m:oMath xmlns:m="http://schemas.openxmlformats.org/officeDocument/2006/math">
                    <m:sSup>
                      <m:sSupPr>
                        <m:ctrlPr>
                          <a:rPr lang="en-US" b="0" i="1" smtClean="0">
                            <a:latin typeface="Cambria Math"/>
                          </a:rPr>
                        </m:ctrlPr>
                      </m:sSupPr>
                      <m:e>
                        <m:r>
                          <a:rPr lang="en-US" b="0" i="1" smtClean="0">
                            <a:latin typeface="Cambria Math"/>
                          </a:rPr>
                          <m:t>2</m:t>
                        </m:r>
                      </m:e>
                      <m:sup>
                        <m:r>
                          <a:rPr lang="en-US" b="0" i="1" smtClean="0">
                            <a:latin typeface="Cambria Math"/>
                          </a:rPr>
                          <m:t>16</m:t>
                        </m:r>
                      </m:sup>
                    </m:sSup>
                    <m:r>
                      <a:rPr lang="en-US" b="0" i="1" smtClean="0">
                        <a:latin typeface="Cambria Math"/>
                      </a:rPr>
                      <m:t>=65,536</m:t>
                    </m:r>
                  </m:oMath>
                </a14:m>
                <a:r>
                  <a:rPr lang="en-US" dirty="0" smtClean="0"/>
                  <a:t> minterms</a:t>
                </a:r>
              </a:p>
              <a:p>
                <a:pPr lvl="1"/>
                <a:r>
                  <a:rPr lang="en-US" dirty="0" smtClean="0"/>
                  <a:t>In a </a:t>
                </a:r>
                <a14:m>
                  <m:oMath xmlns:m="http://schemas.openxmlformats.org/officeDocument/2006/math">
                    <m:r>
                      <a:rPr lang="en-US" i="1">
                        <a:latin typeface="Cambria Math"/>
                      </a:rPr>
                      <m:t>16×48×8</m:t>
                    </m:r>
                  </m:oMath>
                </a14:m>
                <a:r>
                  <a:rPr lang="en-US" dirty="0" smtClean="0"/>
                  <a:t> PLA only 48 product terms.</a:t>
                </a:r>
              </a:p>
              <a:p>
                <a14:m>
                  <m:oMath xmlns:m="http://schemas.openxmlformats.org/officeDocument/2006/math">
                    <m:r>
                      <a:rPr lang="en-US" b="0" i="1" smtClean="0">
                        <a:latin typeface="Cambria Math"/>
                      </a:rPr>
                      <m:t>2</m:t>
                    </m:r>
                    <m:r>
                      <a:rPr lang="en-US" b="0" i="1" smtClean="0">
                        <a:latin typeface="Cambria Math"/>
                      </a:rPr>
                      <m:t>𝑛</m:t>
                    </m:r>
                  </m:oMath>
                </a14:m>
                <a:r>
                  <a:rPr lang="en-US" dirty="0" smtClean="0"/>
                  <a:t> inputs appear at each AND gate.</a:t>
                </a:r>
              </a:p>
              <a:p>
                <a:r>
                  <a:rPr lang="en-US" dirty="0" smtClean="0"/>
                  <a:t>For our examples, assume </a:t>
                </a:r>
                <a14:m>
                  <m:oMath xmlns:m="http://schemas.openxmlformats.org/officeDocument/2006/math">
                    <m:r>
                      <a:rPr lang="en-US" b="0" i="1" smtClean="0">
                        <a:latin typeface="Cambria Math"/>
                      </a:rPr>
                      <m:t>3×4×2</m:t>
                    </m:r>
                  </m:oMath>
                </a14:m>
                <a:r>
                  <a:rPr lang="en-US" dirty="0" smtClean="0"/>
                  <a:t> PLA.</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1" t="-3504" r="-222"/>
                </a:stretch>
              </a:blipFill>
            </p:spPr>
            <p:txBody>
              <a:bodyPr/>
              <a:lstStyle/>
              <a:p>
                <a:r>
                  <a:rPr lang="en-US">
                    <a:noFill/>
                  </a:rPr>
                  <a:t> </a:t>
                </a:r>
              </a:p>
            </p:txBody>
          </p:sp>
        </mc:Fallback>
      </mc:AlternateContent>
    </p:spTree>
    <p:extLst>
      <p:ext uri="{BB962C8B-B14F-4D97-AF65-F5344CB8AC3E}">
        <p14:creationId xmlns:p14="http://schemas.microsoft.com/office/powerpoint/2010/main" val="315471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Homework 7 due on Thursday, 11/13</a:t>
            </a:r>
          </a:p>
          <a:p>
            <a:r>
              <a:rPr lang="en-US" dirty="0" smtClean="0"/>
              <a:t>Recitation quiz on Monday on material from Lectures 21,22</a:t>
            </a:r>
          </a:p>
          <a:p>
            <a:pPr marL="0" indent="0">
              <a:buNone/>
            </a:pPr>
            <a:endParaRPr lang="en-US" dirty="0"/>
          </a:p>
        </p:txBody>
      </p:sp>
    </p:spTree>
    <p:extLst>
      <p:ext uri="{BB962C8B-B14F-4D97-AF65-F5344CB8AC3E}">
        <p14:creationId xmlns:p14="http://schemas.microsoft.com/office/powerpoint/2010/main" val="362052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 vs PLA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PROM:  realization of a set of Boolean functions is based on </a:t>
            </a:r>
            <a:r>
              <a:rPr lang="en-US" dirty="0" err="1" smtClean="0"/>
              <a:t>minterm</a:t>
            </a:r>
            <a:r>
              <a:rPr lang="en-US" dirty="0" smtClean="0"/>
              <a:t> canonical expressions.</a:t>
            </a:r>
          </a:p>
          <a:p>
            <a:pPr lvl="1"/>
            <a:r>
              <a:rPr lang="en-US" dirty="0" smtClean="0"/>
              <a:t>No minimization necessary.</a:t>
            </a:r>
          </a:p>
          <a:p>
            <a:r>
              <a:rPr lang="en-US" dirty="0" smtClean="0"/>
              <a:t>PLA:  the AND gates are capable of generating product terms that are not necessarily </a:t>
            </a:r>
            <a:r>
              <a:rPr lang="en-US" dirty="0" err="1" smtClean="0"/>
              <a:t>minterms</a:t>
            </a:r>
            <a:r>
              <a:rPr lang="en-US" dirty="0" smtClean="0"/>
              <a:t>.</a:t>
            </a:r>
          </a:p>
          <a:p>
            <a:pPr lvl="1"/>
            <a:r>
              <a:rPr lang="en-US" dirty="0" smtClean="0"/>
              <a:t>Realization using PLA is based on sum-of-product expression that may not be canonical. </a:t>
            </a:r>
          </a:p>
          <a:p>
            <a:pPr lvl="1"/>
            <a:r>
              <a:rPr lang="en-US" dirty="0" smtClean="0"/>
              <a:t>Logic designer is bounded by the number of product terms that are realizable by the AND-array.</a:t>
            </a:r>
          </a:p>
          <a:p>
            <a:pPr lvl="1"/>
            <a:r>
              <a:rPr lang="en-US" dirty="0" smtClean="0"/>
              <a:t>Simplifications is necessary.</a:t>
            </a:r>
            <a:endParaRPr lang="en-US" dirty="0"/>
          </a:p>
        </p:txBody>
      </p:sp>
    </p:spTree>
    <p:extLst>
      <p:ext uri="{BB962C8B-B14F-4D97-AF65-F5344CB8AC3E}">
        <p14:creationId xmlns:p14="http://schemas.microsoft.com/office/powerpoint/2010/main" val="12370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Design Example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795713" y="-995362"/>
            <a:ext cx="1552575"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1295400" y="1033046"/>
                <a:ext cx="40164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𝑓</m:t>
                          </m:r>
                        </m:e>
                        <m:sub>
                          <m:r>
                            <a:rPr lang="en-US" sz="1600" b="0" i="1" smtClean="0">
                              <a:latin typeface="Cambria Math"/>
                            </a:rPr>
                            <m:t>1</m:t>
                          </m:r>
                        </m:sub>
                      </m:sSub>
                    </m:oMath>
                  </m:oMathPara>
                </a14:m>
                <a:endParaRPr lang="en-US" sz="1600"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1033046"/>
                <a:ext cx="401648" cy="338554"/>
              </a:xfrm>
              <a:prstGeom prst="rect">
                <a:avLst/>
              </a:prstGeom>
              <a:blipFill rotWithShape="1">
                <a:blip r:embed="rId3"/>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52800" y="1033046"/>
                <a:ext cx="40639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𝑓</m:t>
                          </m:r>
                        </m:e>
                        <m:sub>
                          <m:r>
                            <a:rPr lang="en-US" sz="1600" b="0" i="1" smtClean="0">
                              <a:latin typeface="Cambria Math"/>
                            </a:rPr>
                            <m:t>2</m:t>
                          </m:r>
                        </m:sub>
                      </m:sSub>
                    </m:oMath>
                  </m:oMathPara>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3352800" y="1033046"/>
                <a:ext cx="406393" cy="338554"/>
              </a:xfrm>
              <a:prstGeom prst="rect">
                <a:avLst/>
              </a:prstGeom>
              <a:blipFill rotWithShape="1">
                <a:blip r:embed="rId4"/>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61007" y="1033046"/>
                <a:ext cx="72577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sSub>
                            <m:sSubPr>
                              <m:ctrlPr>
                                <a:rPr lang="en-US" sz="1600" b="0" i="1" smtClean="0">
                                  <a:latin typeface="Cambria Math"/>
                                </a:rPr>
                              </m:ctrlPr>
                            </m:sSubPr>
                            <m:e>
                              <m:r>
                                <a:rPr lang="en-US" sz="1600" b="0" i="1" smtClean="0">
                                  <a:latin typeface="Cambria Math"/>
                                </a:rPr>
                                <m:t>𝑓</m:t>
                              </m:r>
                            </m:e>
                            <m:sub>
                              <m:r>
                                <a:rPr lang="en-US" sz="1600" b="0" i="1" smtClean="0">
                                  <a:latin typeface="Cambria Math"/>
                                </a:rPr>
                                <m:t>1</m:t>
                              </m:r>
                            </m:sub>
                          </m:sSub>
                          <m:r>
                            <a:rPr lang="en-US" sz="1600" b="0" i="1" smtClean="0">
                              <a:latin typeface="Cambria Math"/>
                            </a:rPr>
                            <m:t>⋅</m:t>
                          </m:r>
                          <m:r>
                            <a:rPr lang="en-US" sz="1600" b="0" i="1" smtClean="0">
                              <a:latin typeface="Cambria Math"/>
                            </a:rPr>
                            <m:t>𝑓</m:t>
                          </m:r>
                        </m:e>
                        <m:sub>
                          <m:r>
                            <a:rPr lang="en-US" sz="1600" b="0" i="1" smtClean="0">
                              <a:latin typeface="Cambria Math"/>
                            </a:rPr>
                            <m:t>2</m:t>
                          </m:r>
                        </m:sub>
                      </m:sSub>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5461007" y="1033046"/>
                <a:ext cx="725775" cy="338554"/>
              </a:xfrm>
              <a:prstGeom prst="rect">
                <a:avLst/>
              </a:prstGeom>
              <a:blipFill rotWithShape="1">
                <a:blip r:embed="rId5"/>
                <a:stretch>
                  <a:fillRect b="-8929"/>
                </a:stretch>
              </a:blipFill>
            </p:spPr>
            <p:txBody>
              <a:bodyPr/>
              <a:lstStyle/>
              <a:p>
                <a:r>
                  <a:rPr lang="en-US">
                    <a:noFill/>
                  </a:rPr>
                  <a:t> </a:t>
                </a:r>
              </a:p>
            </p:txBody>
          </p:sp>
        </mc:Fallback>
      </mc:AlternateContent>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95275" y="2271713"/>
            <a:ext cx="151447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466975" y="2495549"/>
            <a:ext cx="14382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4433887" y="2528887"/>
            <a:ext cx="15525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6472237" y="2547938"/>
            <a:ext cx="15621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3348038" y="3400424"/>
            <a:ext cx="2447925"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0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Design Example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709987" y="-1023937"/>
            <a:ext cx="1590675"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1295400" y="1033046"/>
                <a:ext cx="40164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𝑓</m:t>
                          </m:r>
                        </m:e>
                        <m:sub>
                          <m:r>
                            <a:rPr lang="en-US" sz="1600" b="0" i="1" smtClean="0">
                              <a:latin typeface="Cambria Math"/>
                            </a:rPr>
                            <m:t>1</m:t>
                          </m:r>
                        </m:sub>
                      </m:sSub>
                    </m:oMath>
                  </m:oMathPara>
                </a14:m>
                <a:endParaRPr lang="en-US"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1295400" y="1033046"/>
                <a:ext cx="401648" cy="338554"/>
              </a:xfrm>
              <a:prstGeom prst="rect">
                <a:avLst/>
              </a:prstGeom>
              <a:blipFill rotWithShape="1">
                <a:blip r:embed="rId3"/>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52800" y="1033046"/>
                <a:ext cx="40639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𝑓</m:t>
                          </m:r>
                        </m:e>
                        <m:sub>
                          <m:r>
                            <a:rPr lang="en-US" sz="1600" b="0" i="1" smtClean="0">
                              <a:latin typeface="Cambria Math"/>
                            </a:rPr>
                            <m:t>2</m:t>
                          </m:r>
                        </m:sub>
                      </m:sSub>
                    </m:oMath>
                  </m:oMathPara>
                </a14:m>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3352800" y="1033046"/>
                <a:ext cx="406393" cy="338554"/>
              </a:xfrm>
              <a:prstGeom prst="rect">
                <a:avLst/>
              </a:prstGeom>
              <a:blipFill rotWithShape="1">
                <a:blip r:embed="rId4"/>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61007" y="1033046"/>
                <a:ext cx="72577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sSub>
                            <m:sSubPr>
                              <m:ctrlPr>
                                <a:rPr lang="en-US" sz="1600" b="0" i="1" smtClean="0">
                                  <a:latin typeface="Cambria Math"/>
                                </a:rPr>
                              </m:ctrlPr>
                            </m:sSubPr>
                            <m:e>
                              <m:r>
                                <a:rPr lang="en-US" sz="1600" b="0" i="1" smtClean="0">
                                  <a:latin typeface="Cambria Math"/>
                                </a:rPr>
                                <m:t>𝑓</m:t>
                              </m:r>
                            </m:e>
                            <m:sub>
                              <m:r>
                                <a:rPr lang="en-US" sz="1600" b="0" i="1" smtClean="0">
                                  <a:latin typeface="Cambria Math"/>
                                </a:rPr>
                                <m:t>1</m:t>
                              </m:r>
                            </m:sub>
                          </m:sSub>
                          <m:r>
                            <a:rPr lang="en-US" sz="1600" b="0" i="1" smtClean="0">
                              <a:latin typeface="Cambria Math"/>
                            </a:rPr>
                            <m:t>⋅</m:t>
                          </m:r>
                          <m:r>
                            <a:rPr lang="en-US" sz="1600" b="0" i="1" smtClean="0">
                              <a:latin typeface="Cambria Math"/>
                            </a:rPr>
                            <m:t>𝑓</m:t>
                          </m:r>
                        </m:e>
                        <m:sub>
                          <m:r>
                            <a:rPr lang="en-US" sz="1600" b="0" i="1" smtClean="0">
                              <a:latin typeface="Cambria Math"/>
                            </a:rPr>
                            <m:t>2</m:t>
                          </m:r>
                        </m:sub>
                      </m:sSub>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5461007" y="1033046"/>
                <a:ext cx="725775" cy="338554"/>
              </a:xfrm>
              <a:prstGeom prst="rect">
                <a:avLst/>
              </a:prstGeom>
              <a:blipFill rotWithShape="1">
                <a:blip r:embed="rId5"/>
                <a:stretch>
                  <a:fillRect b="-8929"/>
                </a:stretch>
              </a:blipFill>
            </p:spPr>
            <p:txBody>
              <a:bodyPr/>
              <a:lstStyle/>
              <a:p>
                <a:r>
                  <a:rPr lang="en-US">
                    <a:noFill/>
                  </a:rPr>
                  <a:t> </a:t>
                </a:r>
              </a:p>
            </p:txBody>
          </p:sp>
        </mc:Fallback>
      </mc:AlternateContent>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604963" y="1747838"/>
            <a:ext cx="148590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786437" y="1757363"/>
            <a:ext cx="15335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3317433" y="3788219"/>
            <a:ext cx="2271010" cy="389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97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Features</a:t>
            </a:r>
            <a:endParaRPr lang="en-US" dirty="0"/>
          </a:p>
        </p:txBody>
      </p:sp>
      <p:sp>
        <p:nvSpPr>
          <p:cNvPr id="3" name="Content Placeholder 2"/>
          <p:cNvSpPr>
            <a:spLocks noGrp="1"/>
          </p:cNvSpPr>
          <p:nvPr>
            <p:ph idx="1"/>
          </p:nvPr>
        </p:nvSpPr>
        <p:spPr>
          <a:xfrm>
            <a:off x="457200" y="1371600"/>
            <a:ext cx="8229600" cy="1600200"/>
          </a:xfrm>
        </p:spPr>
        <p:txBody>
          <a:bodyPr>
            <a:normAutofit/>
          </a:bodyPr>
          <a:lstStyle/>
          <a:p>
            <a:r>
              <a:rPr lang="en-US" sz="2400" dirty="0" smtClean="0"/>
              <a:t>For greater flexibility, PLAs make provision for either a true output or a complemented output.</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02962" y="2126737"/>
            <a:ext cx="4538101" cy="477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Rounded Rectangle 3"/>
              <p:cNvSpPr/>
              <p:nvPr/>
            </p:nvSpPr>
            <p:spPr>
              <a:xfrm>
                <a:off x="5486400" y="2057400"/>
                <a:ext cx="33528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𝑖</m:t>
                        </m:r>
                      </m:sub>
                    </m:sSub>
                  </m:oMath>
                </a14:m>
                <a:r>
                  <a:rPr lang="en-US" dirty="0" smtClean="0"/>
                  <a:t> feeds into one input of an XOR gate.  The other input is connected to a pull-up resistor.</a:t>
                </a:r>
              </a:p>
              <a:p>
                <a:pPr algn="ctr"/>
                <a:r>
                  <a:rPr lang="en-US" dirty="0" smtClean="0"/>
                  <a:t>When the fuse is left intact, the input is 0.  When the fuse is blown, input is 1.</a:t>
                </a:r>
                <a:endParaRPr lang="en-US" dirty="0"/>
              </a:p>
            </p:txBody>
          </p:sp>
        </mc:Choice>
        <mc:Fallback xmlns="">
          <p:sp>
            <p:nvSpPr>
              <p:cNvPr id="4" name="Rounded Rectangle 3"/>
              <p:cNvSpPr>
                <a:spLocks noRot="1" noChangeAspect="1" noMove="1" noResize="1" noEditPoints="1" noAdjustHandles="1" noChangeArrowheads="1" noChangeShapeType="1" noTextEdit="1"/>
              </p:cNvSpPr>
              <p:nvPr/>
            </p:nvSpPr>
            <p:spPr>
              <a:xfrm>
                <a:off x="5486400" y="2057400"/>
                <a:ext cx="3352800" cy="2362200"/>
              </a:xfrm>
              <a:prstGeom prst="round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2620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Use of Complemented Functions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86012" y="1319212"/>
            <a:ext cx="441960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6769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dirty="0" smtClean="0"/>
              <a:t>Example of Use of Complemented Functions</a:t>
            </a:r>
            <a:endParaRPr lang="en-US" sz="3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42160" y="1489241"/>
            <a:ext cx="5760199" cy="4672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41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PLA Table</a:t>
            </a:r>
            <a:endParaRPr lang="en-US" dirty="0"/>
          </a:p>
        </p:txBody>
      </p:sp>
      <p:sp>
        <p:nvSpPr>
          <p:cNvPr id="3" name="Content Placeholder 2"/>
          <p:cNvSpPr>
            <a:spLocks noGrp="1"/>
          </p:cNvSpPr>
          <p:nvPr>
            <p:ph idx="1"/>
          </p:nvPr>
        </p:nvSpPr>
        <p:spPr>
          <a:xfrm>
            <a:off x="457200" y="762000"/>
            <a:ext cx="8229600" cy="5410200"/>
          </a:xfrm>
        </p:spPr>
        <p:txBody>
          <a:bodyPr>
            <a:normAutofit/>
          </a:bodyPr>
          <a:lstStyle/>
          <a:p>
            <a:r>
              <a:rPr lang="en-US" sz="2600" dirty="0" smtClean="0"/>
              <a:t>A common way of specifying the connections in a PLA.</a:t>
            </a:r>
          </a:p>
          <a:p>
            <a:r>
              <a:rPr lang="en-US" sz="2600" dirty="0" smtClean="0"/>
              <a:t>3 sections:  input section, output section, T/C section.</a:t>
            </a:r>
          </a:p>
          <a:p>
            <a:r>
              <a:rPr lang="en-US" sz="2600" dirty="0" smtClean="0"/>
              <a:t>Each product term is assigned a row in the table.</a:t>
            </a:r>
          </a:p>
          <a:p>
            <a:pPr lvl="1"/>
            <a:r>
              <a:rPr lang="en-US" sz="2000" dirty="0" smtClean="0"/>
              <a:t>Input section indicates connections between inputs to AND-array.</a:t>
            </a:r>
          </a:p>
          <a:p>
            <a:pPr lvl="1"/>
            <a:r>
              <a:rPr lang="en-US" sz="2000" dirty="0" smtClean="0"/>
              <a:t>Output section indicates connections between outputs of AND-array and inputs to the OR-array.</a:t>
            </a:r>
          </a:p>
          <a:p>
            <a:pPr lvl="1"/>
            <a:r>
              <a:rPr lang="en-US" sz="2000" dirty="0" smtClean="0"/>
              <a:t>T/C section indicates how the exclusive or gates are programmed.</a:t>
            </a:r>
          </a:p>
          <a:p>
            <a:pPr lvl="2"/>
            <a:r>
              <a:rPr lang="en-US" sz="1800" dirty="0" smtClean="0"/>
              <a:t>T—true output is used.</a:t>
            </a:r>
          </a:p>
          <a:p>
            <a:pPr lvl="2"/>
            <a:r>
              <a:rPr lang="en-US" sz="1800" dirty="0" smtClean="0"/>
              <a:t>C—output should be complemented.</a:t>
            </a:r>
          </a:p>
          <a:p>
            <a:pPr lvl="2"/>
            <a:endParaRPr lang="en-US" dirty="0"/>
          </a:p>
          <a:p>
            <a:pPr lvl="2"/>
            <a:endParaRPr lang="en-US" dirty="0" smtClean="0"/>
          </a:p>
          <a:p>
            <a:pPr lvl="2"/>
            <a:endParaRPr lang="en-US" dirty="0"/>
          </a:p>
          <a:p>
            <a:pPr lvl="2"/>
            <a:endParaRPr lang="en-US" dirty="0" smtClean="0"/>
          </a:p>
          <a:p>
            <a:pPr marL="914400" lvl="2"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652837" y="3576637"/>
            <a:ext cx="2076450"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2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Programmable Array Logic (PAL) Devices</a:t>
            </a:r>
            <a:endParaRPr lang="en-US" sz="3200" dirty="0"/>
          </a:p>
        </p:txBody>
      </p:sp>
      <p:sp>
        <p:nvSpPr>
          <p:cNvPr id="3" name="Content Placeholder 2"/>
          <p:cNvSpPr>
            <a:spLocks noGrp="1"/>
          </p:cNvSpPr>
          <p:nvPr>
            <p:ph idx="1"/>
          </p:nvPr>
        </p:nvSpPr>
        <p:spPr>
          <a:xfrm>
            <a:off x="381000" y="914400"/>
            <a:ext cx="8229600" cy="5943600"/>
          </a:xfrm>
        </p:spPr>
        <p:txBody>
          <a:bodyPr>
            <a:normAutofit/>
          </a:bodyPr>
          <a:lstStyle/>
          <a:p>
            <a:r>
              <a:rPr lang="en-US" sz="2400" dirty="0" smtClean="0"/>
              <a:t>OR-array is fixed by the manufacturer of the device.</a:t>
            </a:r>
          </a:p>
          <a:p>
            <a:pPr lvl="1"/>
            <a:r>
              <a:rPr lang="en-US" sz="1800" dirty="0" smtClean="0"/>
              <a:t>PAL device is easier to program and less expensive than the PLA.</a:t>
            </a:r>
          </a:p>
          <a:p>
            <a:pPr lvl="1"/>
            <a:r>
              <a:rPr lang="en-US" sz="1800" dirty="0" smtClean="0"/>
              <a:t>Less flexible.</a:t>
            </a:r>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a:p>
          <a:p>
            <a:pPr lvl="1"/>
            <a:endParaRPr lang="en-US" sz="1800" dirty="0" smtClean="0"/>
          </a:p>
          <a:p>
            <a:pPr lvl="1"/>
            <a:endParaRPr lang="en-US" sz="1800" dirty="0" smtClean="0"/>
          </a:p>
          <a:p>
            <a:pPr lvl="1"/>
            <a:endParaRPr lang="en-US" sz="1800" dirty="0" smtClean="0"/>
          </a:p>
          <a:p>
            <a:pPr lvl="1"/>
            <a:endParaRPr lang="en-US" sz="1800" dirty="0" smtClean="0"/>
          </a:p>
          <a:p>
            <a:pPr lvl="1"/>
            <a:r>
              <a:rPr lang="en-US" sz="1800" dirty="0" smtClean="0"/>
              <a:t>For our examples:  </a:t>
            </a:r>
          </a:p>
          <a:p>
            <a:pPr lvl="2"/>
            <a:r>
              <a:rPr lang="en-US" sz="1400" dirty="0" smtClean="0"/>
              <a:t>4-input</a:t>
            </a:r>
            <a:r>
              <a:rPr lang="en-US" sz="1400" dirty="0"/>
              <a:t>, 3-output PAL device</a:t>
            </a:r>
            <a:endParaRPr lang="en-US" sz="1400" dirty="0" smtClean="0"/>
          </a:p>
          <a:p>
            <a:pPr lvl="2"/>
            <a:r>
              <a:rPr lang="en-US" sz="1400" dirty="0" smtClean="0"/>
              <a:t>Three Boolean expressions can be realized in which </a:t>
            </a:r>
            <a:r>
              <a:rPr lang="en-US" sz="1400" dirty="0" smtClean="0">
                <a:solidFill>
                  <a:srgbClr val="FF0000"/>
                </a:solidFill>
              </a:rPr>
              <a:t>two expressions can have at most 3 product terms</a:t>
            </a:r>
            <a:r>
              <a:rPr lang="en-US" sz="1400" dirty="0" smtClean="0"/>
              <a:t> and </a:t>
            </a:r>
            <a:r>
              <a:rPr lang="en-US" sz="1400" dirty="0" smtClean="0">
                <a:solidFill>
                  <a:srgbClr val="FF0000"/>
                </a:solidFill>
              </a:rPr>
              <a:t>one expression can have at most 2 product terms</a:t>
            </a:r>
            <a:r>
              <a:rPr lang="en-US" sz="1400" dirty="0" smtClean="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62332" y="1576306"/>
            <a:ext cx="3690774" cy="4195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73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Logic Design with PAL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Consider</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1</m:t>
                          </m:r>
                        </m:sub>
                      </m:sSub>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𝑧</m:t>
                          </m:r>
                        </m:e>
                      </m:d>
                      <m:r>
                        <a:rPr lang="en-US" b="0" i="1" smtClean="0">
                          <a:latin typeface="Cambria Math"/>
                        </a:rPr>
                        <m:t>=∑</m:t>
                      </m:r>
                      <m:r>
                        <a:rPr lang="en-US" b="0" i="1" smtClean="0">
                          <a:latin typeface="Cambria Math"/>
                        </a:rPr>
                        <m:t>𝑚</m:t>
                      </m:r>
                      <m:d>
                        <m:dPr>
                          <m:ctrlPr>
                            <a:rPr lang="en-US" b="0" i="1" smtClean="0">
                              <a:latin typeface="Cambria Math"/>
                            </a:rPr>
                          </m:ctrlPr>
                        </m:dPr>
                        <m:e>
                          <m:r>
                            <a:rPr lang="en-US" b="0" i="1" smtClean="0">
                              <a:latin typeface="Cambria Math"/>
                            </a:rPr>
                            <m:t>1,2,4,5,7</m:t>
                          </m:r>
                        </m:e>
                      </m:d>
                    </m:oMath>
                  </m:oMathPara>
                </a14:m>
                <a:endParaRPr lang="en-US" b="0" dirty="0" smtClean="0"/>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2</m:t>
                          </m:r>
                        </m:sub>
                      </m:sSub>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𝑧</m:t>
                          </m:r>
                        </m:e>
                      </m:d>
                      <m:r>
                        <a:rPr lang="en-US" b="0" i="1" smtClean="0">
                          <a:latin typeface="Cambria Math"/>
                        </a:rPr>
                        <m:t>=∑</m:t>
                      </m:r>
                      <m:r>
                        <a:rPr lang="en-US" b="0" i="1" smtClean="0">
                          <a:latin typeface="Cambria Math"/>
                        </a:rPr>
                        <m:t>𝑚</m:t>
                      </m:r>
                      <m:d>
                        <m:dPr>
                          <m:ctrlPr>
                            <a:rPr lang="en-US" b="0" i="1" smtClean="0">
                              <a:latin typeface="Cambria Math"/>
                            </a:rPr>
                          </m:ctrlPr>
                        </m:dPr>
                        <m:e>
                          <m:r>
                            <a:rPr lang="en-US" b="0" i="1" smtClean="0">
                              <a:latin typeface="Cambria Math"/>
                            </a:rPr>
                            <m:t>0,1,3,5,7</m:t>
                          </m:r>
                        </m:e>
                      </m:d>
                    </m:oMath>
                  </m:oMathPara>
                </a14:m>
                <a:endParaRPr lang="en-US" b="0" dirty="0" smtClean="0"/>
              </a:p>
              <a:p>
                <a:pPr marL="457200" lvl="1" indent="0">
                  <a:buNone/>
                </a:pPr>
                <a:endParaRPr lang="en-US" dirty="0"/>
              </a:p>
              <a:p>
                <a:pPr marL="457200" lvl="1" indent="0">
                  <a:buNone/>
                </a:pPr>
                <a:endParaRPr lang="en-US" b="0" dirty="0" smtClean="0"/>
              </a:p>
              <a:p>
                <a:pPr marL="457200" lvl="1" indent="0">
                  <a:buNone/>
                </a:pPr>
                <a:endParaRPr lang="en-US" dirty="0"/>
              </a:p>
              <a:p>
                <a:pPr marL="457200" lvl="1" indent="0">
                  <a:buNone/>
                </a:pPr>
                <a:endParaRPr lang="en-US" b="0" dirty="0" smtClean="0"/>
              </a:p>
              <a:p>
                <a:endParaRPr lang="en-US" dirty="0" smtClean="0"/>
              </a:p>
              <a:p>
                <a:r>
                  <a:rPr lang="en-US" dirty="0" smtClean="0"/>
                  <a:t>Minimal sums: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1</m:t>
                          </m:r>
                        </m:sub>
                      </m:sSub>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𝑧</m:t>
                          </m:r>
                        </m:e>
                      </m:d>
                      <m:r>
                        <a:rPr lang="en-US" b="0" i="1" smtClean="0">
                          <a:latin typeface="Cambria Math"/>
                        </a:rPr>
                        <m:t>=</m:t>
                      </m:r>
                      <m:r>
                        <a:rPr lang="en-US" b="0" i="1" smtClean="0">
                          <a:latin typeface="Cambria Math"/>
                        </a:rPr>
                        <m:t>𝑥</m:t>
                      </m:r>
                      <m:bar>
                        <m:barPr>
                          <m:pos m:val="top"/>
                          <m:ctrlPr>
                            <a:rPr lang="en-US" b="0" i="1" smtClean="0">
                              <a:latin typeface="Cambria Math"/>
                            </a:rPr>
                          </m:ctrlPr>
                        </m:barPr>
                        <m:e>
                          <m:r>
                            <a:rPr lang="en-US" b="0" i="1" smtClean="0">
                              <a:latin typeface="Cambria Math"/>
                            </a:rPr>
                            <m:t>𝑦</m:t>
                          </m:r>
                        </m:e>
                      </m:bar>
                      <m:r>
                        <a:rPr lang="en-US" b="0" i="1" smtClean="0">
                          <a:latin typeface="Cambria Math"/>
                        </a:rPr>
                        <m:t>+</m:t>
                      </m:r>
                      <m:r>
                        <a:rPr lang="en-US" b="0" i="1" smtClean="0">
                          <a:latin typeface="Cambria Math"/>
                        </a:rPr>
                        <m:t>𝑥𝑧</m:t>
                      </m:r>
                      <m:r>
                        <a:rPr lang="en-US" b="0" i="1" smtClean="0">
                          <a:latin typeface="Cambria Math"/>
                        </a:rPr>
                        <m:t>+</m:t>
                      </m:r>
                      <m:bar>
                        <m:barPr>
                          <m:pos m:val="top"/>
                          <m:ctrlPr>
                            <a:rPr lang="en-US" b="0" i="1" smtClean="0">
                              <a:latin typeface="Cambria Math"/>
                            </a:rPr>
                          </m:ctrlPr>
                        </m:barPr>
                        <m:e>
                          <m:r>
                            <a:rPr lang="en-US" b="0" i="1" smtClean="0">
                              <a:latin typeface="Cambria Math"/>
                            </a:rPr>
                            <m:t>𝑦</m:t>
                          </m:r>
                        </m:e>
                      </m:bar>
                      <m:r>
                        <a:rPr lang="en-US" b="0" i="1" smtClean="0">
                          <a:latin typeface="Cambria Math"/>
                        </a:rPr>
                        <m:t>𝑧</m:t>
                      </m:r>
                      <m:r>
                        <a:rPr lang="en-US" b="0" i="1" smtClean="0">
                          <a:latin typeface="Cambria Math"/>
                        </a:rPr>
                        <m:t>+</m:t>
                      </m:r>
                      <m:bar>
                        <m:barPr>
                          <m:pos m:val="top"/>
                          <m:ctrlPr>
                            <a:rPr lang="en-US" b="0" i="1" smtClean="0">
                              <a:latin typeface="Cambria Math"/>
                            </a:rPr>
                          </m:ctrlPr>
                        </m:barPr>
                        <m:e>
                          <m:r>
                            <a:rPr lang="en-US" b="0" i="1" smtClean="0">
                              <a:latin typeface="Cambria Math"/>
                            </a:rPr>
                            <m:t>𝑥</m:t>
                          </m:r>
                        </m:e>
                      </m:bar>
                      <m:r>
                        <a:rPr lang="en-US" b="0" i="1" smtClean="0">
                          <a:latin typeface="Cambria Math"/>
                        </a:rPr>
                        <m:t>𝑦</m:t>
                      </m:r>
                      <m:bar>
                        <m:barPr>
                          <m:pos m:val="top"/>
                          <m:ctrlPr>
                            <a:rPr lang="en-US" b="0" i="1" smtClean="0">
                              <a:latin typeface="Cambria Math"/>
                            </a:rPr>
                          </m:ctrlPr>
                        </m:barPr>
                        <m:e>
                          <m:r>
                            <a:rPr lang="en-US" b="0" i="1" smtClean="0">
                              <a:latin typeface="Cambria Math"/>
                            </a:rPr>
                            <m:t>𝑧</m:t>
                          </m:r>
                        </m:e>
                      </m:bar>
                    </m:oMath>
                  </m:oMathPara>
                </a14:m>
                <a:endParaRPr lang="en-US"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a:rPr>
                          </m:ctrlPr>
                        </m:sSubPr>
                        <m:e>
                          <m:r>
                            <a:rPr lang="en-US" b="0" i="1" smtClean="0">
                              <a:latin typeface="Cambria Math"/>
                            </a:rPr>
                            <m:t>𝑓</m:t>
                          </m:r>
                        </m:e>
                        <m:sub>
                          <m:r>
                            <a:rPr lang="en-US" b="0" i="1" smtClean="0">
                              <a:latin typeface="Cambria Math"/>
                            </a:rPr>
                            <m:t>2</m:t>
                          </m:r>
                        </m:sub>
                      </m:sSub>
                      <m:d>
                        <m:dPr>
                          <m:ctrlPr>
                            <a:rPr lang="en-US" b="0" i="1" smtClean="0">
                              <a:latin typeface="Cambria Math"/>
                            </a:rPr>
                          </m:ctrlPr>
                        </m:dPr>
                        <m:e>
                          <m:r>
                            <a:rPr lang="en-US" b="0" i="1" smtClean="0">
                              <a:latin typeface="Cambria Math"/>
                            </a:rPr>
                            <m:t>𝑥</m:t>
                          </m:r>
                          <m:r>
                            <a:rPr lang="en-US" b="0" i="1" smtClean="0">
                              <a:latin typeface="Cambria Math"/>
                            </a:rPr>
                            <m:t>,</m:t>
                          </m:r>
                          <m:r>
                            <a:rPr lang="en-US" b="0" i="1" smtClean="0">
                              <a:latin typeface="Cambria Math"/>
                            </a:rPr>
                            <m:t>𝑦</m:t>
                          </m:r>
                          <m:r>
                            <a:rPr lang="en-US" b="0" i="1" smtClean="0">
                              <a:latin typeface="Cambria Math"/>
                            </a:rPr>
                            <m:t>,</m:t>
                          </m:r>
                          <m:r>
                            <a:rPr lang="en-US" b="0" i="1" smtClean="0">
                              <a:latin typeface="Cambria Math"/>
                            </a:rPr>
                            <m:t>𝑧</m:t>
                          </m:r>
                        </m:e>
                      </m:d>
                      <m:r>
                        <a:rPr lang="en-US" b="0" i="1" smtClean="0">
                          <a:latin typeface="Cambria Math"/>
                        </a:rPr>
                        <m:t>=</m:t>
                      </m:r>
                      <m:r>
                        <a:rPr lang="en-US" b="0" i="1" smtClean="0">
                          <a:latin typeface="Cambria Math"/>
                        </a:rPr>
                        <m:t>𝑧</m:t>
                      </m:r>
                      <m:r>
                        <a:rPr lang="en-US" b="0" i="1" smtClean="0">
                          <a:latin typeface="Cambria Math"/>
                        </a:rPr>
                        <m:t>+</m:t>
                      </m:r>
                      <m:bar>
                        <m:barPr>
                          <m:pos m:val="top"/>
                          <m:ctrlPr>
                            <a:rPr lang="en-US" b="0" i="1" smtClean="0">
                              <a:latin typeface="Cambria Math"/>
                            </a:rPr>
                          </m:ctrlPr>
                        </m:barPr>
                        <m:e>
                          <m:r>
                            <a:rPr lang="en-US" b="0" i="1" smtClean="0">
                              <a:latin typeface="Cambria Math"/>
                            </a:rPr>
                            <m:t>𝑥</m:t>
                          </m:r>
                        </m:e>
                      </m:bar>
                      <m:r>
                        <a:rPr lang="en-US" b="0" i="1" smtClean="0">
                          <a:latin typeface="Cambria Math"/>
                        </a:rPr>
                        <m:t> </m:t>
                      </m:r>
                      <m:bar>
                        <m:barPr>
                          <m:pos m:val="top"/>
                          <m:ctrlPr>
                            <a:rPr lang="en-US" b="0" i="1" smtClean="0">
                              <a:latin typeface="Cambria Math"/>
                            </a:rPr>
                          </m:ctrlPr>
                        </m:barPr>
                        <m:e>
                          <m:r>
                            <a:rPr lang="en-US" b="0" i="1" smtClean="0">
                              <a:latin typeface="Cambria Math"/>
                            </a:rPr>
                            <m:t>𝑦</m:t>
                          </m:r>
                        </m:e>
                      </m:bar>
                      <m:r>
                        <a:rPr lang="en-US" b="0" i="1" smtClean="0">
                          <a:latin typeface="Cambria Math"/>
                        </a:rPr>
                        <m:t> </m:t>
                      </m:r>
                    </m:oMath>
                  </m:oMathPara>
                </a14:m>
                <a:endParaRPr lang="en-US" b="0" dirty="0" smtClean="0"/>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5105400"/>
              </a:xfrm>
              <a:blipFill rotWithShape="1">
                <a:blip r:embed="rId2"/>
                <a:stretch>
                  <a:fillRect l="-1481" t="-2389"/>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00450" y="895350"/>
            <a:ext cx="1905000" cy="63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310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Logic Design with PAL</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28623" y="1600023"/>
            <a:ext cx="5414011" cy="479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270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Last time:</a:t>
            </a:r>
          </a:p>
          <a:p>
            <a:pPr lvl="1"/>
            <a:r>
              <a:rPr lang="en-US" dirty="0"/>
              <a:t>Multiplexers (5.6</a:t>
            </a:r>
            <a:r>
              <a:rPr lang="en-US" dirty="0" smtClean="0"/>
              <a:t>)</a:t>
            </a:r>
          </a:p>
          <a:p>
            <a:pPr lvl="1"/>
            <a:endParaRPr lang="en-US" dirty="0"/>
          </a:p>
          <a:p>
            <a:r>
              <a:rPr lang="en-US" dirty="0" smtClean="0"/>
              <a:t>This time:</a:t>
            </a:r>
          </a:p>
          <a:p>
            <a:pPr lvl="1"/>
            <a:r>
              <a:rPr lang="en-US" dirty="0"/>
              <a:t>Programmable Logic Devices (5.7)</a:t>
            </a:r>
          </a:p>
          <a:p>
            <a:pPr lvl="1"/>
            <a:r>
              <a:rPr lang="en-US" dirty="0"/>
              <a:t>Programmable Read-Only Memories (PROM) (5.8) </a:t>
            </a:r>
          </a:p>
          <a:p>
            <a:pPr lvl="1"/>
            <a:r>
              <a:rPr lang="en-US" dirty="0" smtClean="0"/>
              <a:t>Programmable Logic Arrays (PLAs) (5.9)</a:t>
            </a:r>
          </a:p>
          <a:p>
            <a:pPr lvl="1"/>
            <a:r>
              <a:rPr lang="en-US" dirty="0" smtClean="0"/>
              <a:t>Programmable Array Logic (PAL) (5.10)</a:t>
            </a:r>
            <a:endParaRPr lang="en-US" dirty="0"/>
          </a:p>
        </p:txBody>
      </p:sp>
    </p:spTree>
    <p:extLst>
      <p:ext uri="{BB962C8B-B14F-4D97-AF65-F5344CB8AC3E}">
        <p14:creationId xmlns:p14="http://schemas.microsoft.com/office/powerpoint/2010/main" val="864048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51727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Structure of PLD</a:t>
            </a:r>
            <a:endParaRPr lang="en-US" dirty="0"/>
          </a:p>
        </p:txBody>
      </p:sp>
      <p:sp>
        <p:nvSpPr>
          <p:cNvPr id="3" name="Content Placeholder 2"/>
          <p:cNvSpPr>
            <a:spLocks noGrp="1"/>
          </p:cNvSpPr>
          <p:nvPr>
            <p:ph idx="1"/>
          </p:nvPr>
        </p:nvSpPr>
        <p:spPr>
          <a:xfrm>
            <a:off x="457200" y="1524000"/>
            <a:ext cx="8229600" cy="4525963"/>
          </a:xfrm>
        </p:spPr>
        <p:txBody>
          <a:bodyPr>
            <a:normAutofit fontScale="92500" lnSpcReduction="10000"/>
          </a:bodyPr>
          <a:lstStyle/>
          <a:p>
            <a:r>
              <a:rPr lang="en-US" dirty="0" smtClean="0"/>
              <a:t>Inputs to the PLD are applied to a set of buffer/inverters.  These devices have both the true value of the input as well as the complemented value of the input as its outputs.</a:t>
            </a:r>
          </a:p>
          <a:p>
            <a:r>
              <a:rPr lang="en-US" dirty="0" smtClean="0"/>
              <a:t>Outputs from these devices are the inputs to an array of and-gates.  The AND array generates a set of p product terms.</a:t>
            </a:r>
          </a:p>
          <a:p>
            <a:r>
              <a:rPr lang="en-US" dirty="0" smtClean="0"/>
              <a:t>The product terms are inputs to an array of or-gates to realize a set of m sum-of-product expressions.</a:t>
            </a:r>
            <a:endParaRPr lang="en-US" dirty="0"/>
          </a:p>
        </p:txBody>
      </p:sp>
    </p:spTree>
    <p:extLst>
      <p:ext uri="{BB962C8B-B14F-4D97-AF65-F5344CB8AC3E}">
        <p14:creationId xmlns:p14="http://schemas.microsoft.com/office/powerpoint/2010/main" val="10826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Structure of PLD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64582" y="295287"/>
            <a:ext cx="3073275" cy="5957937"/>
          </a:xfrm>
          <a:prstGeom prst="rect">
            <a:avLst/>
          </a:prstGeom>
          <a:noFill/>
          <a:ln>
            <a:noFill/>
          </a:ln>
          <a:scene3d>
            <a:camera prst="orthographicFront">
              <a:rot lat="0" lon="0" rev="21492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1867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Structure of PLD</a:t>
            </a:r>
            <a:endParaRPr lang="en-US" dirty="0"/>
          </a:p>
        </p:txBody>
      </p:sp>
      <p:sp>
        <p:nvSpPr>
          <p:cNvPr id="3" name="Content Placeholder 2"/>
          <p:cNvSpPr>
            <a:spLocks noGrp="1"/>
          </p:cNvSpPr>
          <p:nvPr>
            <p:ph idx="1"/>
          </p:nvPr>
        </p:nvSpPr>
        <p:spPr/>
        <p:txBody>
          <a:bodyPr>
            <a:normAutofit/>
          </a:bodyPr>
          <a:lstStyle/>
          <a:p>
            <a:r>
              <a:rPr lang="en-US" sz="2800" dirty="0" smtClean="0"/>
              <a:t>One or both of the gate arrays are programmable.</a:t>
            </a:r>
          </a:p>
          <a:p>
            <a:r>
              <a:rPr lang="en-US" sz="2800" dirty="0" smtClean="0"/>
              <a:t>The logic designer can specify the connections within an array.</a:t>
            </a:r>
          </a:p>
          <a:p>
            <a:r>
              <a:rPr lang="en-US" sz="2800" dirty="0" smtClean="0"/>
              <a:t>PLDs serve as general circuits for the realization of a set of Boolean functions.</a:t>
            </a:r>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428925853"/>
              </p:ext>
            </p:extLst>
          </p:nvPr>
        </p:nvGraphicFramePr>
        <p:xfrm>
          <a:off x="1371600" y="44196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Device</a:t>
                      </a:r>
                      <a:endParaRPr lang="en-US" dirty="0"/>
                    </a:p>
                  </a:txBody>
                  <a:tcPr/>
                </a:tc>
                <a:tc>
                  <a:txBody>
                    <a:bodyPr/>
                    <a:lstStyle/>
                    <a:p>
                      <a:pPr algn="ctr"/>
                      <a:r>
                        <a:rPr lang="en-US" dirty="0" smtClean="0"/>
                        <a:t>AND-array</a:t>
                      </a:r>
                      <a:endParaRPr lang="en-US" dirty="0"/>
                    </a:p>
                  </a:txBody>
                  <a:tcPr/>
                </a:tc>
                <a:tc>
                  <a:txBody>
                    <a:bodyPr/>
                    <a:lstStyle/>
                    <a:p>
                      <a:pPr algn="ctr"/>
                      <a:r>
                        <a:rPr lang="en-US" dirty="0" smtClean="0"/>
                        <a:t>OR-array</a:t>
                      </a:r>
                      <a:endParaRPr lang="en-US" dirty="0"/>
                    </a:p>
                  </a:txBody>
                  <a:tcPr/>
                </a:tc>
              </a:tr>
              <a:tr h="370840">
                <a:tc>
                  <a:txBody>
                    <a:bodyPr/>
                    <a:lstStyle/>
                    <a:p>
                      <a:pPr algn="ctr"/>
                      <a:r>
                        <a:rPr lang="en-US" dirty="0" smtClean="0"/>
                        <a:t>PROM</a:t>
                      </a:r>
                      <a:endParaRPr lang="en-US" dirty="0"/>
                    </a:p>
                  </a:txBody>
                  <a:tcPr/>
                </a:tc>
                <a:tc>
                  <a:txBody>
                    <a:bodyPr/>
                    <a:lstStyle/>
                    <a:p>
                      <a:pPr algn="ctr"/>
                      <a:r>
                        <a:rPr lang="en-US" dirty="0" smtClean="0"/>
                        <a:t>Fixed</a:t>
                      </a:r>
                      <a:endParaRPr lang="en-US" dirty="0"/>
                    </a:p>
                  </a:txBody>
                  <a:tcPr/>
                </a:tc>
                <a:tc>
                  <a:txBody>
                    <a:bodyPr/>
                    <a:lstStyle/>
                    <a:p>
                      <a:pPr algn="ctr"/>
                      <a:r>
                        <a:rPr lang="en-US" dirty="0" smtClean="0"/>
                        <a:t>Programmable</a:t>
                      </a:r>
                      <a:endParaRPr lang="en-US" dirty="0"/>
                    </a:p>
                  </a:txBody>
                  <a:tcPr/>
                </a:tc>
              </a:tr>
              <a:tr h="370840">
                <a:tc>
                  <a:txBody>
                    <a:bodyPr/>
                    <a:lstStyle/>
                    <a:p>
                      <a:pPr algn="ctr"/>
                      <a:r>
                        <a:rPr lang="en-US" dirty="0" smtClean="0"/>
                        <a:t>PLA</a:t>
                      </a:r>
                      <a:endParaRPr lang="en-US" dirty="0"/>
                    </a:p>
                  </a:txBody>
                  <a:tcPr/>
                </a:tc>
                <a:tc>
                  <a:txBody>
                    <a:bodyPr/>
                    <a:lstStyle/>
                    <a:p>
                      <a:pPr algn="ctr"/>
                      <a:r>
                        <a:rPr lang="en-US" dirty="0" smtClean="0"/>
                        <a:t>Programmable</a:t>
                      </a:r>
                      <a:endParaRPr lang="en-US" dirty="0"/>
                    </a:p>
                  </a:txBody>
                  <a:tcPr/>
                </a:tc>
                <a:tc>
                  <a:txBody>
                    <a:bodyPr/>
                    <a:lstStyle/>
                    <a:p>
                      <a:pPr algn="ctr"/>
                      <a:r>
                        <a:rPr lang="en-US" dirty="0" smtClean="0"/>
                        <a:t>Programmable</a:t>
                      </a:r>
                      <a:endParaRPr lang="en-US" dirty="0"/>
                    </a:p>
                  </a:txBody>
                  <a:tcPr/>
                </a:tc>
              </a:tr>
              <a:tr h="370840">
                <a:tc>
                  <a:txBody>
                    <a:bodyPr/>
                    <a:lstStyle/>
                    <a:p>
                      <a:pPr algn="ctr"/>
                      <a:r>
                        <a:rPr lang="en-US" dirty="0" smtClean="0"/>
                        <a:t>PAL</a:t>
                      </a:r>
                      <a:endParaRPr lang="en-US" dirty="0"/>
                    </a:p>
                  </a:txBody>
                  <a:tcPr/>
                </a:tc>
                <a:tc>
                  <a:txBody>
                    <a:bodyPr/>
                    <a:lstStyle/>
                    <a:p>
                      <a:pPr algn="ctr"/>
                      <a:r>
                        <a:rPr lang="en-US" dirty="0" smtClean="0"/>
                        <a:t>Programmable</a:t>
                      </a:r>
                      <a:endParaRPr lang="en-US" dirty="0"/>
                    </a:p>
                  </a:txBody>
                  <a:tcPr/>
                </a:tc>
                <a:tc>
                  <a:txBody>
                    <a:bodyPr/>
                    <a:lstStyle/>
                    <a:p>
                      <a:pPr algn="ctr"/>
                      <a:r>
                        <a:rPr lang="en-US" dirty="0" smtClean="0"/>
                        <a:t>Fixed</a:t>
                      </a:r>
                      <a:endParaRPr lang="en-US" dirty="0"/>
                    </a:p>
                  </a:txBody>
                  <a:tcPr/>
                </a:tc>
              </a:tr>
            </a:tbl>
          </a:graphicData>
        </a:graphic>
      </p:graphicFrame>
    </p:spTree>
    <p:extLst>
      <p:ext uri="{BB962C8B-B14F-4D97-AF65-F5344CB8AC3E}">
        <p14:creationId xmlns:p14="http://schemas.microsoft.com/office/powerpoint/2010/main" val="303600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Programming a PLD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990600"/>
                <a:ext cx="8229600" cy="5943600"/>
              </a:xfrm>
            </p:spPr>
            <p:txBody>
              <a:bodyPr>
                <a:normAutofit/>
              </a:bodyPr>
              <a:lstStyle/>
              <a:p>
                <a:r>
                  <a:rPr lang="en-US" sz="2400" dirty="0" smtClean="0"/>
                  <a:t>In a programmable array, the connections to each gate can be modified.</a:t>
                </a:r>
              </a:p>
              <a:p>
                <a:r>
                  <a:rPr lang="en-US" sz="2400" dirty="0" smtClean="0"/>
                  <a:t>Simple approach is to have each of the gate inputs connected to a fuse.</a:t>
                </a:r>
              </a:p>
              <a:p>
                <a:endParaRPr lang="en-US" sz="2400" dirty="0" smtClean="0"/>
              </a:p>
              <a:p>
                <a:endParaRPr lang="en-US" sz="2400" dirty="0"/>
              </a:p>
              <a:p>
                <a:endParaRPr lang="en-US" sz="2400" dirty="0" smtClean="0"/>
              </a:p>
              <a:p>
                <a:endParaRPr lang="en-US" sz="2400" dirty="0" smtClean="0"/>
              </a:p>
              <a:p>
                <a:r>
                  <a:rPr lang="en-US" sz="2400" dirty="0" smtClean="0"/>
                  <a:t>Gate realizes the product term </a:t>
                </a:r>
                <a14:m>
                  <m:oMath xmlns:m="http://schemas.openxmlformats.org/officeDocument/2006/math">
                    <m:r>
                      <a:rPr lang="en-US" sz="2400" b="0" i="1" smtClean="0">
                        <a:latin typeface="Cambria Math"/>
                      </a:rPr>
                      <m:t>𝑎𝑏𝑐𝑑</m:t>
                    </m:r>
                    <m:r>
                      <a:rPr lang="en-US" sz="2400" b="0" i="0" smtClean="0">
                        <a:latin typeface="Cambria Math"/>
                      </a:rPr>
                      <m:t>.</m:t>
                    </m:r>
                  </m:oMath>
                </a14:m>
                <a:r>
                  <a:rPr lang="en-US" sz="2400" dirty="0" smtClean="0"/>
                  <a:t>  </a:t>
                </a:r>
              </a:p>
              <a:p>
                <a:r>
                  <a:rPr lang="en-US" sz="2400" dirty="0" smtClean="0"/>
                  <a:t>To generate the product term </a:t>
                </a:r>
                <a14:m>
                  <m:oMath xmlns:m="http://schemas.openxmlformats.org/officeDocument/2006/math">
                    <m:r>
                      <a:rPr lang="en-US" sz="2400" b="0" i="1" smtClean="0">
                        <a:latin typeface="Cambria Math"/>
                      </a:rPr>
                      <m:t>𝑏𝑐</m:t>
                    </m:r>
                  </m:oMath>
                </a14:m>
                <a:r>
                  <a:rPr lang="en-US" sz="2400" dirty="0" smtClean="0"/>
                  <a:t> we remove the </a:t>
                </a:r>
                <a14:m>
                  <m:oMath xmlns:m="http://schemas.openxmlformats.org/officeDocument/2006/math">
                    <m:r>
                      <a:rPr lang="en-US" sz="2400" b="0" i="1" smtClean="0">
                        <a:latin typeface="Cambria Math"/>
                      </a:rPr>
                      <m:t>𝑎</m:t>
                    </m:r>
                    <m:r>
                      <a:rPr lang="en-US" sz="2400" b="0" i="1" smtClean="0">
                        <a:latin typeface="Cambria Math"/>
                      </a:rPr>
                      <m:t>,</m:t>
                    </m:r>
                    <m:r>
                      <a:rPr lang="en-US" sz="2400" b="0" i="1" smtClean="0">
                        <a:latin typeface="Cambria Math"/>
                      </a:rPr>
                      <m:t>𝑑</m:t>
                    </m:r>
                  </m:oMath>
                </a14:m>
                <a:r>
                  <a:rPr lang="en-US" sz="2400" dirty="0" smtClean="0"/>
                  <a:t> connections by blowing the corresponding fuses.</a:t>
                </a:r>
              </a:p>
              <a:p>
                <a:r>
                  <a:rPr lang="en-US" sz="2400" dirty="0" smtClean="0"/>
                  <a:t>Thus, programming is a hardware procedure.  Specialized equipment called programmers is needed to carry out the programming of a PLD.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990600"/>
                <a:ext cx="8229600" cy="5943600"/>
              </a:xfrm>
              <a:blipFill rotWithShape="1">
                <a:blip r:embed="rId2"/>
                <a:stretch>
                  <a:fillRect l="-963" t="-821" r="-815"/>
                </a:stretch>
              </a:blipFill>
            </p:spPr>
            <p:txBody>
              <a:bodyPr/>
              <a:lstStyle/>
              <a:p>
                <a:r>
                  <a:rPr lang="en-US">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705225" y="633413"/>
            <a:ext cx="173355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99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a PLD</a:t>
            </a:r>
            <a:endParaRPr lang="en-US" dirty="0"/>
          </a:p>
        </p:txBody>
      </p:sp>
      <p:sp>
        <p:nvSpPr>
          <p:cNvPr id="3" name="Content Placeholder 2"/>
          <p:cNvSpPr>
            <a:spLocks noGrp="1"/>
          </p:cNvSpPr>
          <p:nvPr>
            <p:ph idx="1"/>
          </p:nvPr>
        </p:nvSpPr>
        <p:spPr>
          <a:xfrm>
            <a:off x="457200" y="1524000"/>
            <a:ext cx="8229600" cy="4525963"/>
          </a:xfrm>
        </p:spPr>
        <p:txBody>
          <a:bodyPr>
            <a:normAutofit fontScale="85000" lnSpcReduction="20000"/>
          </a:bodyPr>
          <a:lstStyle/>
          <a:p>
            <a:r>
              <a:rPr lang="en-US" dirty="0" smtClean="0"/>
              <a:t>Erasable PLD—connections can be reset to their original conditions and then reprogrammed.</a:t>
            </a:r>
          </a:p>
          <a:p>
            <a:pPr lvl="1"/>
            <a:r>
              <a:rPr lang="en-US" dirty="0" smtClean="0"/>
              <a:t>Can be achieved by exposing the PLD to ultraviolet light or using electrical signals</a:t>
            </a:r>
          </a:p>
          <a:p>
            <a:r>
              <a:rPr lang="en-US" dirty="0" smtClean="0"/>
              <a:t>PLDs programmed by a user are called </a:t>
            </a:r>
            <a:r>
              <a:rPr lang="en-US" dirty="0" smtClean="0">
                <a:solidFill>
                  <a:srgbClr val="FF0000"/>
                </a:solidFill>
              </a:rPr>
              <a:t>field programmable</a:t>
            </a:r>
            <a:r>
              <a:rPr lang="en-US" dirty="0" smtClean="0"/>
              <a:t>. </a:t>
            </a:r>
          </a:p>
          <a:p>
            <a:r>
              <a:rPr lang="en-US" dirty="0" smtClean="0"/>
              <a:t>User can also specify the desired connections and supply the information to the manufacturer.  Manufacturer prepares an overlay that is used to complete the connections as the last step in the fabrication process.</a:t>
            </a:r>
          </a:p>
          <a:p>
            <a:r>
              <a:rPr lang="en-US" dirty="0" smtClean="0"/>
              <a:t>Such PLDs are called </a:t>
            </a:r>
            <a:r>
              <a:rPr lang="en-US" dirty="0" smtClean="0">
                <a:solidFill>
                  <a:srgbClr val="FF0000"/>
                </a:solidFill>
              </a:rPr>
              <a:t>mask programmable</a:t>
            </a:r>
            <a:r>
              <a:rPr lang="en-US" dirty="0" smtClean="0"/>
              <a:t>.</a:t>
            </a:r>
            <a:endParaRPr lang="en-US" dirty="0"/>
          </a:p>
        </p:txBody>
      </p:sp>
    </p:spTree>
    <p:extLst>
      <p:ext uri="{BB962C8B-B14F-4D97-AF65-F5344CB8AC3E}">
        <p14:creationId xmlns:p14="http://schemas.microsoft.com/office/powerpoint/2010/main" val="321025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PLD Notation</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2800" dirty="0" smtClean="0"/>
              <a:t>Simplified notation.  Each gate has only a single input line.</a:t>
            </a:r>
          </a:p>
          <a:p>
            <a:r>
              <a:rPr lang="en-US" sz="2800" dirty="0" smtClean="0"/>
              <a:t>Inputs are indicated by lines at right angles to the single gate lines.</a:t>
            </a:r>
          </a:p>
          <a:p>
            <a:r>
              <a:rPr lang="en-US" sz="2800" dirty="0" smtClean="0"/>
              <a:t>A cross at the intersection denotes a fusible link is intact.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86150" y="2786063"/>
            <a:ext cx="2171700"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79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1337</Words>
  <Application>Microsoft Office PowerPoint</Application>
  <PresentationFormat>On-screen Show (4:3)</PresentationFormat>
  <Paragraphs>170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Digital Logic Design</vt:lpstr>
      <vt:lpstr>Announcements</vt:lpstr>
      <vt:lpstr>Agenda</vt:lpstr>
      <vt:lpstr>General Structure of PLD</vt:lpstr>
      <vt:lpstr>General Structure of PLD</vt:lpstr>
      <vt:lpstr>General Structure of PLD</vt:lpstr>
      <vt:lpstr>Programming a PLD</vt:lpstr>
      <vt:lpstr>Programming a PLD</vt:lpstr>
      <vt:lpstr>PLD Notation</vt:lpstr>
      <vt:lpstr>PLD Notation</vt:lpstr>
      <vt:lpstr>PLD Notation</vt:lpstr>
      <vt:lpstr>Programmable Read-Only Memory (PROM)</vt:lpstr>
      <vt:lpstr>PROM Structure</vt:lpstr>
      <vt:lpstr>PROM Structure</vt:lpstr>
      <vt:lpstr>Example</vt:lpstr>
      <vt:lpstr>Why is it called PROM?</vt:lpstr>
      <vt:lpstr>Programmable Logic Array</vt:lpstr>
      <vt:lpstr>Programmable Logic Array</vt:lpstr>
      <vt:lpstr>Programmable Logic Array</vt:lpstr>
      <vt:lpstr>PROM vs PLA</vt:lpstr>
      <vt:lpstr>Logic Design Example</vt:lpstr>
      <vt:lpstr>Logic Design Example</vt:lpstr>
      <vt:lpstr>Additional Features</vt:lpstr>
      <vt:lpstr>Example of Use of Complemented Functions</vt:lpstr>
      <vt:lpstr>Example of Use of Complemented Functions</vt:lpstr>
      <vt:lpstr>PLA Table</vt:lpstr>
      <vt:lpstr>Programmable Array Logic (PAL) Devices</vt:lpstr>
      <vt:lpstr>Example of Logic Design with PAL</vt:lpstr>
      <vt:lpstr>Example of Logic Design with PAL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Dachman-Soled</dc:creator>
  <cp:lastModifiedBy>Dana Dachman-Soled</cp:lastModifiedBy>
  <cp:revision>11</cp:revision>
  <dcterms:created xsi:type="dcterms:W3CDTF">2014-11-09T05:03:39Z</dcterms:created>
  <dcterms:modified xsi:type="dcterms:W3CDTF">2014-11-13T01:37:35Z</dcterms:modified>
</cp:coreProperties>
</file>