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303" r:id="rId3"/>
    <p:sldId id="308" r:id="rId4"/>
    <p:sldId id="30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09" r:id="rId16"/>
    <p:sldId id="267" r:id="rId17"/>
    <p:sldId id="268" r:id="rId18"/>
    <p:sldId id="269" r:id="rId19"/>
    <p:sldId id="270" r:id="rId20"/>
    <p:sldId id="285" r:id="rId21"/>
    <p:sldId id="286" r:id="rId22"/>
    <p:sldId id="271" r:id="rId23"/>
    <p:sldId id="272" r:id="rId24"/>
    <p:sldId id="273" r:id="rId25"/>
    <p:sldId id="275" r:id="rId26"/>
    <p:sldId id="276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719D490-8E0B-4534-9BB4-D3028481D20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0A6EFC0-A418-45A0-9211-0059C268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1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0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8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2C8E-73CC-475E-9465-EBF484C23CE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E6BC-7F99-4B98-8335-F5A098E8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JK Flip-Flop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output state of a master-slave SR flip-flop is undefined upon returning the control input to 0 when S = R = 1.</a:t>
            </a:r>
          </a:p>
          <a:p>
            <a:pPr lvl="1"/>
            <a:r>
              <a:rPr lang="en-US" dirty="0" smtClean="0"/>
              <a:t>Necessary to avoid this condition.</a:t>
            </a:r>
          </a:p>
          <a:p>
            <a:r>
              <a:rPr lang="en-US" dirty="0" smtClean="0"/>
              <a:t>Master-slave JK flip-flop allows its two information input lines to be simultaneously 1.</a:t>
            </a:r>
          </a:p>
          <a:p>
            <a:pPr lvl="1"/>
            <a:r>
              <a:rPr lang="en-US" dirty="0" smtClean="0"/>
              <a:t>Results in toggling the output of the flip flop.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8877" y="-778140"/>
            <a:ext cx="2829983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JK Flip-Flop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Assume in 1-state, C = 0, J = K = 1.</a:t>
            </a:r>
          </a:p>
          <a:p>
            <a:pPr lvl="1"/>
            <a:r>
              <a:rPr lang="en-US" dirty="0" smtClean="0"/>
              <a:t>Due to feedback, the output of the J-gate is 0, output of K-gate is 1.</a:t>
            </a:r>
          </a:p>
          <a:p>
            <a:pPr lvl="1"/>
            <a:r>
              <a:rPr lang="en-US" dirty="0" smtClean="0"/>
              <a:t>If clock is changed to C = 1 then master is reset.</a:t>
            </a:r>
          </a:p>
          <a:p>
            <a:r>
              <a:rPr lang="en-US" dirty="0" smtClean="0"/>
              <a:t>Assume in 0-state, C = 0, J = K = 1.</a:t>
            </a:r>
          </a:p>
          <a:p>
            <a:pPr lvl="1"/>
            <a:r>
              <a:rPr lang="en-US" dirty="0" smtClean="0"/>
              <a:t>Due to feedback, the output of the J-gate is 1, output of K-gate is 0.</a:t>
            </a:r>
          </a:p>
          <a:p>
            <a:pPr lvl="1"/>
            <a:r>
              <a:rPr lang="en-US" dirty="0" smtClean="0"/>
              <a:t>If clock is changed to C = 1 then master is set.</a:t>
            </a:r>
          </a:p>
          <a:p>
            <a:r>
              <a:rPr lang="en-US" dirty="0" smtClean="0"/>
              <a:t>1 on J input </a:t>
            </a:r>
            <a:r>
              <a:rPr lang="en-US" dirty="0" smtClean="0"/>
              <a:t>line, 0 on K input line </a:t>
            </a:r>
            <a:r>
              <a:rPr lang="en-US" dirty="0" smtClean="0"/>
              <a:t>sets the flip-flop.  </a:t>
            </a:r>
          </a:p>
          <a:p>
            <a:pPr lvl="1"/>
            <a:r>
              <a:rPr lang="en-US" dirty="0" smtClean="0"/>
              <a:t>If in 1-state, unchanged b/c S,R set to 0.</a:t>
            </a:r>
          </a:p>
          <a:p>
            <a:pPr lvl="1"/>
            <a:r>
              <a:rPr lang="en-US" dirty="0" smtClean="0"/>
              <a:t>If in 0-state, S set to 1, R set to 0.</a:t>
            </a:r>
          </a:p>
          <a:p>
            <a:r>
              <a:rPr lang="en-US" dirty="0" smtClean="0"/>
              <a:t>0 on J </a:t>
            </a:r>
            <a:r>
              <a:rPr lang="en-US" dirty="0" smtClean="0"/>
              <a:t>input, 1 on K input line </a:t>
            </a:r>
            <a:r>
              <a:rPr lang="en-US" dirty="0" smtClean="0"/>
              <a:t>resets the flip-flop.  Why?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JK Flip-Flop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7854" y="869069"/>
            <a:ext cx="5588214" cy="613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Diagram for</a:t>
            </a:r>
            <a:br>
              <a:rPr lang="en-US" dirty="0" smtClean="0"/>
            </a:br>
            <a:r>
              <a:rPr lang="en-US" dirty="0" smtClean="0"/>
              <a:t>Master-Slave JK Flip-Flop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2732" y="609579"/>
            <a:ext cx="3824289" cy="608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and 1’s Catching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master is enabled during the entire period the control-signal is 1.</a:t>
            </a:r>
          </a:p>
          <a:p>
            <a:r>
              <a:rPr lang="en-US" dirty="0" smtClean="0"/>
              <a:t>If the slave latch is in its 1-state, then a logic-1 on K-input line causes the master-latch to reset.  Slave becomes reset when control signal returns to 0.</a:t>
            </a:r>
          </a:p>
          <a:p>
            <a:r>
              <a:rPr lang="en-US" dirty="0" smtClean="0"/>
              <a:t>This is known as 0’s catching (2</a:t>
            </a:r>
            <a:r>
              <a:rPr lang="en-US" baseline="30000" dirty="0" smtClean="0"/>
              <a:t>nd</a:t>
            </a:r>
            <a:r>
              <a:rPr lang="en-US" dirty="0" smtClean="0"/>
              <a:t> pulse).</a:t>
            </a:r>
          </a:p>
          <a:p>
            <a:pPr lvl="1"/>
            <a:r>
              <a:rPr lang="en-US" dirty="0" smtClean="0"/>
              <a:t>Note:  if a subsequent 1-signal on J input line and C is still 1, master does not become set again (due to feedback not changing).</a:t>
            </a:r>
          </a:p>
          <a:p>
            <a:r>
              <a:rPr lang="en-US" dirty="0" smtClean="0"/>
              <a:t>If slave latch is in 0-state, logic-1 on J input line while control signal is 1 causes the master latch to be set and slave will be set upon occurrence of the falling edge.</a:t>
            </a:r>
          </a:p>
          <a:p>
            <a:r>
              <a:rPr lang="en-US" dirty="0" smtClean="0"/>
              <a:t>This is known as 1’s catching (3</a:t>
            </a:r>
            <a:r>
              <a:rPr lang="en-US" baseline="30000" dirty="0" smtClean="0"/>
              <a:t>rd</a:t>
            </a:r>
            <a:r>
              <a:rPr lang="en-US" dirty="0" smtClean="0"/>
              <a:t> pulse).</a:t>
            </a:r>
          </a:p>
          <a:p>
            <a:r>
              <a:rPr lang="en-US" dirty="0" smtClean="0"/>
              <a:t>In many applications, 0’s and 1’s catching behavior is undesirable.  Normally recommended that the J and K input values should be held fixed during the entire interval the master is enabled.</a:t>
            </a:r>
          </a:p>
          <a:p>
            <a:r>
              <a:rPr lang="en-US" dirty="0" smtClean="0"/>
              <a:t>Any changes in J, K must occur while the control signal is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8877" y="-1159140"/>
            <a:ext cx="2829983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0’s Catching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505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Assume in 1-state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=1, 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  <m:r>
                      <a:rPr lang="en-US" sz="2400" b="0" i="0" smtClean="0">
                        <a:latin typeface="Cambria Math"/>
                      </a:rPr>
                      <m:t>=1,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J</m:t>
                    </m:r>
                    <m:r>
                      <a:rPr lang="en-US" sz="2400" b="0" i="0" smtClean="0">
                        <a:latin typeface="Cambria Math"/>
                      </a:rPr>
                      <m:t>=0,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K</m:t>
                    </m:r>
                    <m:r>
                      <a:rPr lang="en-US" sz="24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b="0" dirty="0" smtClean="0"/>
                  <a:t> gets set to 1 briefly.</a:t>
                </a:r>
              </a:p>
              <a:p>
                <a:pPr lvl="1"/>
                <a:r>
                  <a:rPr lang="en-US" sz="2000" dirty="0" smtClean="0"/>
                  <a:t>Master gets reset, Slave will become reset when Clock goes to 0.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b="0" dirty="0" smtClean="0"/>
                  <a:t> goes to 0.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2400" b="0" dirty="0" smtClean="0"/>
                  <a:t> goes to 1.  What happens?</a:t>
                </a:r>
              </a:p>
              <a:p>
                <a:r>
                  <a:rPr lang="en-US" sz="2400" dirty="0" smtClean="0"/>
                  <a:t>Nothing!  Slave will still become reset when Clock goes to 0.</a:t>
                </a:r>
              </a:p>
              <a:p>
                <a:r>
                  <a:rPr lang="en-US" sz="2400" b="0" dirty="0" smtClean="0"/>
                  <a:t>Why?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505200"/>
                <a:ext cx="8458200" cy="4525963"/>
              </a:xfrm>
              <a:blipFill rotWithShape="1">
                <a:blip r:embed="rId3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5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Edge-Triggered 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basic master-slave flip-flops, master is enabled during the entire period the control input is 1.</a:t>
            </a:r>
          </a:p>
          <a:p>
            <a:pPr lvl="1"/>
            <a:r>
              <a:rPr lang="en-US" dirty="0" smtClean="0"/>
              <a:t>This can result in 0’s and 1’s catching.</a:t>
            </a:r>
          </a:p>
          <a:p>
            <a:pPr lvl="1"/>
            <a:r>
              <a:rPr lang="en-US" dirty="0" smtClean="0"/>
              <a:t>To avoid this, signals on information lines are restricted from changing during the time the master is enabled.</a:t>
            </a:r>
          </a:p>
          <a:p>
            <a:pPr lvl="1"/>
            <a:r>
              <a:rPr lang="en-US" dirty="0" smtClean="0"/>
              <a:t>Also a delay in the output since master’s state is established during the positive edge and transferred to the slave on the negative edge of clock.</a:t>
            </a:r>
          </a:p>
          <a:p>
            <a:r>
              <a:rPr lang="en-US" dirty="0" smtClean="0"/>
              <a:t>Edge-triggered flip-flops use just one of the edges of the clock signal.</a:t>
            </a:r>
          </a:p>
          <a:p>
            <a:pPr lvl="1"/>
            <a:r>
              <a:rPr lang="en-US" dirty="0" smtClean="0"/>
              <a:t>This is referred to as the triggering edge.</a:t>
            </a:r>
          </a:p>
          <a:p>
            <a:r>
              <a:rPr lang="en-US" dirty="0" smtClean="0"/>
              <a:t>Response to triggering edge at the output of the flip-flop is almost immediate (depends only on propagation delay times).</a:t>
            </a:r>
          </a:p>
          <a:p>
            <a:r>
              <a:rPr lang="en-US" dirty="0" smtClean="0"/>
              <a:t>Once triggering occurs, flip-flop is unresponsive to information input changes until the next triggering edge.</a:t>
            </a:r>
          </a:p>
        </p:txBody>
      </p:sp>
    </p:spTree>
    <p:extLst>
      <p:ext uri="{BB962C8B-B14F-4D97-AF65-F5344CB8AC3E}">
        <p14:creationId xmlns:p14="http://schemas.microsoft.com/office/powerpoint/2010/main" val="3648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Edge-Triggered Flip-Flops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376" y="1066038"/>
            <a:ext cx="406565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4876800" y="1295401"/>
                <a:ext cx="4038600" cy="541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:r>
                  <a:rPr lang="en-US" sz="1600" dirty="0" smtClean="0"/>
                  <a:t>C = 0.  Regardless of input at D, outputs of gates 2,3 are 1. So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e>
                    </m:bar>
                    <m:r>
                      <a:rPr lang="en-US" sz="1600" b="0" i="1" smtClean="0">
                        <a:latin typeface="Cambria Math"/>
                      </a:rPr>
                      <m:t>=1.</m:t>
                    </m:r>
                  </m:oMath>
                </a14:m>
                <a:r>
                  <a:rPr lang="en-US" sz="1600" dirty="0" smtClean="0"/>
                  <a:t> State of latch is held.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1600" dirty="0" smtClean="0"/>
                  <a:t>Assume D = 0:  Output of gate 4 is </a:t>
                </a:r>
                <a:r>
                  <a:rPr lang="en-US" sz="1600" dirty="0" smtClean="0"/>
                  <a:t>1, output of gate 1 is 0.  </a:t>
                </a:r>
                <a:r>
                  <a:rPr lang="en-US" sz="1600" dirty="0" smtClean="0"/>
                  <a:t>When C goes to 1:  all inputs to gate 3 are 1, output changes to 0.  Output of gate 2 remains at 1 since output of gate 1 is 0.  So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sz="1600" b="0" i="1" smtClean="0">
                        <a:latin typeface="Cambria Math"/>
                      </a:rPr>
                      <m:t>=1,</m:t>
                    </m:r>
                    <m:bar>
                      <m:barPr>
                        <m:pos m:val="top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e>
                    </m:ba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 smtClean="0"/>
                  <a:t>. Output of gate </a:t>
                </a:r>
                <a:r>
                  <a:rPr lang="en-US" sz="1600" dirty="0" smtClean="0"/>
                  <a:t>3 (0) </a:t>
                </a:r>
                <a:r>
                  <a:rPr lang="en-US" sz="1600" dirty="0" smtClean="0"/>
                  <a:t>is fed to input of gate 4.  Output of gate 4, gate 1 not affected by changes to D.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1600" dirty="0" smtClean="0"/>
                  <a:t>Assume C = 0, D = 1.  Outputs of gates 2,3, are </a:t>
                </a:r>
                <a:r>
                  <a:rPr lang="en-US" sz="1600" dirty="0" smtClean="0"/>
                  <a:t>1.  </a:t>
                </a:r>
                <a:r>
                  <a:rPr lang="en-US" sz="1600" dirty="0" smtClean="0"/>
                  <a:t>Output of gate 4 is 0, output of gate 1 is 1.  When C goes to 1:  output of gate 2 is 0, output of gate 3 remains at 1. So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sz="1600" b="0" i="1" smtClean="0">
                        <a:latin typeface="Cambria Math"/>
                      </a:rPr>
                      <m:t>=0,</m:t>
                    </m:r>
                    <m:bar>
                      <m:barPr>
                        <m:pos m:val="top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e>
                    </m:bar>
                    <m:r>
                      <a:rPr lang="en-US" sz="1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 smtClean="0"/>
                  <a:t>. Output from gate 2 is input to gates 1, 3 so their outputs remain at 1. Changes in D have no affect on state of flip-flop while C = 1.</a:t>
                </a: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95401"/>
                <a:ext cx="4038600" cy="5410200"/>
              </a:xfrm>
              <a:prstGeom prst="roundRect">
                <a:avLst/>
              </a:prstGeom>
              <a:blipFill rotWithShape="1">
                <a:blip r:embed="rId3"/>
                <a:stretch>
                  <a:fillRect b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60320" y="2362200"/>
            <a:ext cx="2103120" cy="22098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67000" y="4800600"/>
                <a:ext cx="19050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dirty="0" smtClean="0"/>
                  <a:t> Latch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800600"/>
                <a:ext cx="1905000" cy="401970"/>
              </a:xfrm>
              <a:prstGeom prst="rect">
                <a:avLst/>
              </a:prstGeom>
              <a:blipFill rotWithShape="1">
                <a:blip r:embed="rId4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Edge-Triggered Flip-Flops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513" y="214312"/>
            <a:ext cx="47529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0824" y="-366223"/>
            <a:ext cx="3205162" cy="69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5036403"/>
                <a:ext cx="777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During setup and hold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𝑠𝑢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 smtClean="0"/>
                  <a:t> with respect to the triggering edge of the clock, D input must not change.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36403"/>
                <a:ext cx="77724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8 due Thursday, 11/20</a:t>
            </a:r>
          </a:p>
          <a:p>
            <a:r>
              <a:rPr lang="en-US" dirty="0" smtClean="0"/>
              <a:t>Exam 3 coming up on Tuesday, 11/25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Negative-Edge Triggered </a:t>
            </a:r>
            <a:r>
              <a:rPr lang="en-US" dirty="0" smtClean="0"/>
              <a:t>D Flip-Flop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falling edge (high to low transition) of control signal is used to sample the D input line.</a:t>
            </a:r>
          </a:p>
          <a:p>
            <a:r>
              <a:rPr lang="en-US" dirty="0" smtClean="0"/>
              <a:t>Simply place inverter at the control input of the flip-flop.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Positive-Edge </a:t>
            </a:r>
            <a:r>
              <a:rPr lang="en-US" dirty="0" smtClean="0"/>
              <a:t>Triggered T-Flip-Flop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9382" y="565729"/>
            <a:ext cx="4879546" cy="664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6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Next state table:  Shows the value of the next state of the flip-flop for each combination of values to the present state of the flip-flops and their information lines.</a:t>
                </a:r>
              </a:p>
              <a:p>
                <a:r>
                  <a:rPr lang="en-US" dirty="0" smtClean="0"/>
                  <a:t>The algebraic description of the next-state table of a flip-flop is called the characteristic equation of the flip-flop.</a:t>
                </a:r>
              </a:p>
              <a:p>
                <a:r>
                  <a:rPr lang="en-US" dirty="0" smtClean="0"/>
                  <a:t>Obtained by constructing the K-map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in terms of the present state and information input variables.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48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6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State Tables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137">
            <a:off x="-296919" y="1839490"/>
            <a:ext cx="4527264" cy="32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975">
            <a:off x="3717889" y="1081457"/>
            <a:ext cx="4910285" cy="52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 </a:t>
            </a:r>
            <a:r>
              <a:rPr lang="en-US" dirty="0" smtClean="0"/>
              <a:t>Equations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6034" y="-124759"/>
            <a:ext cx="3743325" cy="702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collection of flip-flops taken as an entity.</a:t>
            </a:r>
          </a:p>
          <a:p>
            <a:r>
              <a:rPr lang="en-US" dirty="0" smtClean="0"/>
              <a:t>Function:  Hold information within a digital system so that it is available to the logic elements during the computing process.</a:t>
            </a:r>
          </a:p>
          <a:p>
            <a:r>
              <a:rPr lang="en-US" dirty="0" smtClean="0"/>
              <a:t>Each combination of stored information is known as the state or content of the register.</a:t>
            </a:r>
          </a:p>
          <a:p>
            <a:r>
              <a:rPr lang="en-US" dirty="0" smtClean="0"/>
              <a:t>Shift register:  Registers that are capable of moving information upon the occurrence of a clock-signal.</a:t>
            </a:r>
          </a:p>
          <a:p>
            <a:pPr lvl="1"/>
            <a:r>
              <a:rPr lang="en-US" dirty="0" smtClean="0"/>
              <a:t>Unidirectional</a:t>
            </a:r>
          </a:p>
          <a:p>
            <a:pPr lvl="1"/>
            <a:r>
              <a:rPr lang="en-US" dirty="0" smtClean="0"/>
              <a:t>bidirectional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Two basic ways in which information can be entered/outputted</a:t>
            </a:r>
          </a:p>
          <a:p>
            <a:pPr lvl="1"/>
            <a:r>
              <a:rPr lang="en-US" dirty="0" smtClean="0"/>
              <a:t>Parallel:  All 0/1 symbols handled simultaneously.  Require as many lines as symbols being transferred.</a:t>
            </a:r>
          </a:p>
          <a:p>
            <a:pPr lvl="1"/>
            <a:r>
              <a:rPr lang="en-US" dirty="0" smtClean="0"/>
              <a:t>Serial:  Involves the symbol-by-symbol availability of information in a time sequence.</a:t>
            </a:r>
          </a:p>
          <a:p>
            <a:r>
              <a:rPr lang="en-US" dirty="0" smtClean="0"/>
              <a:t>Four possible ways registers can transfer information:</a:t>
            </a:r>
          </a:p>
          <a:p>
            <a:pPr lvl="1"/>
            <a:r>
              <a:rPr lang="en-US" dirty="0" smtClean="0"/>
              <a:t>Serial-in/serial-out</a:t>
            </a:r>
          </a:p>
          <a:p>
            <a:pPr lvl="1"/>
            <a:r>
              <a:rPr lang="en-US" dirty="0" smtClean="0"/>
              <a:t>Serial-in/parallel-out </a:t>
            </a:r>
          </a:p>
          <a:p>
            <a:pPr lvl="1"/>
            <a:r>
              <a:rPr lang="en-US" dirty="0" smtClean="0"/>
              <a:t>Parallel-in/parallel-out</a:t>
            </a:r>
          </a:p>
          <a:p>
            <a:pPr lvl="1"/>
            <a:r>
              <a:rPr lang="en-US" dirty="0" smtClean="0"/>
              <a:t>Parallel-in/serial-out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Topics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MSI Components: </a:t>
                </a:r>
                <a:r>
                  <a:rPr lang="en-US" dirty="0" smtClean="0"/>
                  <a:t> Binary adders/</a:t>
                </a:r>
                <a:r>
                  <a:rPr lang="en-US" dirty="0" err="1" smtClean="0"/>
                  <a:t>Subtracters</a:t>
                </a:r>
                <a:r>
                  <a:rPr lang="en-US" dirty="0" smtClean="0"/>
                  <a:t>, Carry </a:t>
                </a:r>
                <a:r>
                  <a:rPr lang="en-US" dirty="0" err="1" smtClean="0"/>
                  <a:t>Lookahead</a:t>
                </a:r>
                <a:r>
                  <a:rPr lang="en-US" dirty="0" smtClean="0"/>
                  <a:t> Adder, Large High-Speed Adders, Decimal Adders, Comparators, Decoders, Logic Design Using Decoders, Decoders with enable input, Encoders, Multiplexers, Logic Design with Multiplexers.</a:t>
                </a:r>
              </a:p>
              <a:p>
                <a:r>
                  <a:rPr lang="en-US" b="1" dirty="0" smtClean="0"/>
                  <a:t>Programmable Logic Devices: </a:t>
                </a:r>
                <a:r>
                  <a:rPr lang="en-US" dirty="0" smtClean="0"/>
                  <a:t>PLD Notation, PROM, PLA, PAL.</a:t>
                </a:r>
              </a:p>
              <a:p>
                <a:r>
                  <a:rPr lang="en-US" b="1" dirty="0" smtClean="0"/>
                  <a:t>Flip-Flops:</a:t>
                </a:r>
                <a:r>
                  <a:rPr lang="en-US" dirty="0" smtClean="0"/>
                  <a:t> The Basic </a:t>
                </a:r>
                <a:r>
                  <a:rPr lang="en-US" dirty="0" err="1" smtClean="0"/>
                  <a:t>Bistable</a:t>
                </a:r>
                <a:r>
                  <a:rPr lang="en-US" dirty="0" smtClean="0"/>
                  <a:t> Element, Latches, SR Latch,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dirty="0" smtClean="0"/>
                  <a:t> Latch, Gated SR Latch, Gated D Latch, Timing Considerations, Propagation Delays, Minimum Pulse Width, Setup and Hold times.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Today’s Lecture:</a:t>
                </a:r>
                <a:r>
                  <a:rPr lang="en-US" dirty="0" smtClean="0"/>
                  <a:t>  Master-Slave Flip-Flops, Master-Slave SR Flip-Flop, Master-Slave JK Flip-Flop, 0’s and 1’s Catching, Edge-Triggered Flip-Flops, Edge-Triggered D-Flip-Flop, Negative-Edge Triggered D Flip Flops, Positive edge triggered T flip-flop, Characteristic Equations, Registers, Counters.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**Will determine final list of exam topics after today’s lecture.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blipFill rotWithShape="1">
                <a:blip r:embed="rId2"/>
                <a:stretch>
                  <a:fillRect l="-889" t="-1882" r="-1556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1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Basic </a:t>
            </a:r>
            <a:r>
              <a:rPr lang="en-US" dirty="0" err="1"/>
              <a:t>Bistable</a:t>
            </a:r>
            <a:r>
              <a:rPr lang="en-US" dirty="0"/>
              <a:t> Element (6.1)</a:t>
            </a:r>
          </a:p>
          <a:p>
            <a:pPr lvl="1"/>
            <a:r>
              <a:rPr lang="en-US" dirty="0"/>
              <a:t>Latches (6.2)</a:t>
            </a:r>
          </a:p>
          <a:p>
            <a:pPr lvl="1"/>
            <a:r>
              <a:rPr lang="en-US" dirty="0"/>
              <a:t>Timing Considerations (6.3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This time:</a:t>
            </a:r>
          </a:p>
          <a:p>
            <a:pPr lvl="1"/>
            <a:r>
              <a:rPr lang="en-US" dirty="0"/>
              <a:t>Master-Slave Flip-Flops (6.4)</a:t>
            </a:r>
          </a:p>
          <a:p>
            <a:pPr lvl="1"/>
            <a:r>
              <a:rPr lang="en-US" dirty="0"/>
              <a:t>Edge-Triggered Flip-Flops (6.5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Characteristic Equations (6.6)</a:t>
            </a:r>
          </a:p>
          <a:p>
            <a:pPr lvl="1"/>
            <a:r>
              <a:rPr lang="en-US" dirty="0" smtClean="0"/>
              <a:t>Registers (6.7)</a:t>
            </a:r>
          </a:p>
          <a:p>
            <a:pPr lvl="1"/>
            <a:r>
              <a:rPr lang="en-US" dirty="0" smtClean="0"/>
              <a:t>Counters (6.8)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Master-Slave Flip-Flops</a:t>
            </a:r>
            <a:br>
              <a:rPr lang="en-US" dirty="0" smtClean="0"/>
            </a:br>
            <a:r>
              <a:rPr lang="en-US" dirty="0" smtClean="0"/>
              <a:t>(Pulse Triggered Flip-Flops)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Aside from latches, two categories of flip-flops.</a:t>
            </a:r>
          </a:p>
          <a:p>
            <a:pPr lvl="1"/>
            <a:r>
              <a:rPr lang="en-US" dirty="0" smtClean="0"/>
              <a:t>Master-slave flip-flops (pulse-triggered flip-flops)</a:t>
            </a:r>
          </a:p>
          <a:p>
            <a:pPr lvl="1"/>
            <a:r>
              <a:rPr lang="en-US" dirty="0" smtClean="0"/>
              <a:t>Edge-triggered flip-flops</a:t>
            </a:r>
          </a:p>
          <a:p>
            <a:r>
              <a:rPr lang="en-US" dirty="0" smtClean="0"/>
              <a:t>Latches have immediate output response (known as transparency)</a:t>
            </a:r>
          </a:p>
          <a:p>
            <a:r>
              <a:rPr lang="en-US" dirty="0" smtClean="0"/>
              <a:t>May be undesirable:</a:t>
            </a:r>
          </a:p>
          <a:p>
            <a:pPr lvl="1"/>
            <a:r>
              <a:rPr lang="en-US" dirty="0" smtClean="0"/>
              <a:t>May be necessary to sense the current state of a flip-flop while allowing new state information to be entered.</a:t>
            </a:r>
          </a:p>
        </p:txBody>
      </p:sp>
    </p:spTree>
    <p:extLst>
      <p:ext uri="{BB962C8B-B14F-4D97-AF65-F5344CB8AC3E}">
        <p14:creationId xmlns:p14="http://schemas.microsoft.com/office/powerpoint/2010/main" val="29622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</a:t>
            </a:r>
            <a:r>
              <a:rPr lang="en-US" dirty="0" smtClean="0"/>
              <a:t>SR Flip-Flop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sections, each capable of storing a binary symbol.</a:t>
            </a:r>
          </a:p>
          <a:p>
            <a:r>
              <a:rPr lang="en-US" sz="2400" dirty="0" smtClean="0"/>
              <a:t>First section is referred to as the master and the second section as the slave.</a:t>
            </a:r>
          </a:p>
          <a:p>
            <a:r>
              <a:rPr lang="en-US" sz="2400" dirty="0" smtClean="0"/>
              <a:t>Information is entered into the master on one edge or level of a control signal and is transferred to the slave on the next edge or level of the control signal.</a:t>
            </a:r>
          </a:p>
          <a:p>
            <a:r>
              <a:rPr lang="en-US" sz="2400" dirty="0" smtClean="0"/>
              <a:t>Each section is a latch.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2325" y="2343149"/>
            <a:ext cx="23717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</a:t>
            </a:r>
            <a:r>
              <a:rPr lang="en-US" dirty="0" smtClean="0"/>
              <a:t>SR Flip-Flop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0292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 = 0: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aster is disabled.  Any changes to S,R ignored.</a:t>
            </a:r>
          </a:p>
          <a:p>
            <a:pPr lvl="1"/>
            <a:r>
              <a:rPr lang="en-US" dirty="0" smtClean="0"/>
              <a:t>Slave is enabled.  Is in the same state as the master.</a:t>
            </a:r>
          </a:p>
          <a:p>
            <a:r>
              <a:rPr lang="en-US" dirty="0" smtClean="0"/>
              <a:t>C = 1:</a:t>
            </a:r>
          </a:p>
          <a:p>
            <a:pPr lvl="1"/>
            <a:r>
              <a:rPr lang="en-US" dirty="0" smtClean="0"/>
              <a:t>Slave is disabled (retains state of master)</a:t>
            </a:r>
          </a:p>
          <a:p>
            <a:pPr lvl="1"/>
            <a:r>
              <a:rPr lang="en-US" dirty="0" smtClean="0"/>
              <a:t>Master is enabled, responds to inputs.  Changes in state of master are not reflected in disabled slave.</a:t>
            </a:r>
          </a:p>
          <a:p>
            <a:r>
              <a:rPr lang="en-US" dirty="0" smtClean="0"/>
              <a:t>C = 0:</a:t>
            </a:r>
          </a:p>
          <a:p>
            <a:pPr lvl="1"/>
            <a:r>
              <a:rPr lang="en-US" dirty="0" smtClean="0"/>
              <a:t>Master is disabled.</a:t>
            </a:r>
          </a:p>
          <a:p>
            <a:pPr lvl="1"/>
            <a:r>
              <a:rPr lang="en-US" dirty="0" smtClean="0"/>
              <a:t>Slave is enabled and takes on new state of the master.</a:t>
            </a:r>
          </a:p>
          <a:p>
            <a:r>
              <a:rPr lang="en-US" dirty="0" smtClean="0"/>
              <a:t>Important:  For short periods during rising and falling edges, both master and slave are disabled.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2325" y="-704850"/>
            <a:ext cx="23717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0113" y="1437313"/>
            <a:ext cx="611697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Master-Slave </a:t>
            </a:r>
            <a:r>
              <a:rPr lang="en-US" dirty="0" smtClean="0"/>
              <a:t>SR Flip-Flop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400800" y="2971800"/>
                <a:ext cx="2438400" cy="838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Slave only takes on state of the master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971800"/>
                <a:ext cx="2438400" cy="838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04800" y="3276600"/>
            <a:ext cx="1295400" cy="3200400"/>
          </a:xfrm>
          <a:prstGeom prst="wedgeRoundRectCallout">
            <a:avLst>
              <a:gd name="adj1" fmla="val 138678"/>
              <a:gd name="adj2" fmla="val 14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Pulse symbol indicates master enabled when C = 1 and state of master transferred to slave at the end of the pulse period.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3886200"/>
            <a:ext cx="2362200" cy="1143000"/>
          </a:xfrm>
          <a:prstGeom prst="wedgeRoundRectCallout">
            <a:avLst>
              <a:gd name="adj1" fmla="val -74308"/>
              <a:gd name="adj2" fmla="val 31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Postponed output indicator:  output change postponed until end of pulse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400800" y="5181600"/>
            <a:ext cx="2362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If S, R = 1 when control signal goes from </a:t>
            </a:r>
            <a:r>
              <a:rPr lang="en-US" sz="1600" dirty="0" smtClean="0"/>
              <a:t>high to low </a:t>
            </a:r>
            <a:r>
              <a:rPr lang="en-US" sz="1600" dirty="0" smtClean="0"/>
              <a:t>we are in an </a:t>
            </a:r>
            <a:r>
              <a:rPr lang="en-US" sz="1600" dirty="0" err="1" smtClean="0"/>
              <a:t>unpredicable</a:t>
            </a:r>
            <a:r>
              <a:rPr lang="en-US" sz="1600" dirty="0" smtClean="0"/>
              <a:t> state.  Can cause metastable state.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4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Diagram for</a:t>
            </a:r>
            <a:br>
              <a:rPr lang="en-US" dirty="0" smtClean="0"/>
            </a:br>
            <a:r>
              <a:rPr lang="en-US" dirty="0" smtClean="0"/>
              <a:t>Master-Slave SR flip-flop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2301" y="528701"/>
            <a:ext cx="4100514" cy="642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1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8492</TotalTime>
  <Words>1619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Digital Logic Design</vt:lpstr>
      <vt:lpstr>Announcements</vt:lpstr>
      <vt:lpstr>Exam Topics</vt:lpstr>
      <vt:lpstr>Agenda</vt:lpstr>
      <vt:lpstr>Master-Slave Flip-Flops (Pulse Triggered Flip-Flops)</vt:lpstr>
      <vt:lpstr>Master-Slave SR Flip-Flop</vt:lpstr>
      <vt:lpstr>Master-Slave SR Flip-Flop</vt:lpstr>
      <vt:lpstr>Master-Slave SR Flip-Flop</vt:lpstr>
      <vt:lpstr>Timing Diagram for Master-Slave SR flip-flop</vt:lpstr>
      <vt:lpstr>Master-Slave JK Flip-Flop</vt:lpstr>
      <vt:lpstr>Master-Slave JK Flip-Flop</vt:lpstr>
      <vt:lpstr>Master-Slave JK Flip-Flop</vt:lpstr>
      <vt:lpstr>Timing Diagram for Master-Slave JK Flip-Flop</vt:lpstr>
      <vt:lpstr>0’s and 1’s Catching</vt:lpstr>
      <vt:lpstr>0’s Catching</vt:lpstr>
      <vt:lpstr>Edge-Triggered Flip-Flops</vt:lpstr>
      <vt:lpstr>Edge-Triggered Flip-Flops</vt:lpstr>
      <vt:lpstr>Edge-Triggered Flip-Flops</vt:lpstr>
      <vt:lpstr>Timing Diagram</vt:lpstr>
      <vt:lpstr>Negative-Edge Triggered D Flip-Flop</vt:lpstr>
      <vt:lpstr>Positive-Edge Triggered T-Flip-Flop</vt:lpstr>
      <vt:lpstr>Characteristic Equations</vt:lpstr>
      <vt:lpstr>Next State Tables</vt:lpstr>
      <vt:lpstr>Characteristic Equations</vt:lpstr>
      <vt:lpstr>Registers</vt:lpstr>
      <vt:lpstr>Registers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Dachman-Soled</dc:creator>
  <cp:lastModifiedBy>Dana Dachman-Soled</cp:lastModifiedBy>
  <cp:revision>35</cp:revision>
  <cp:lastPrinted>2014-11-18T18:44:10Z</cp:lastPrinted>
  <dcterms:created xsi:type="dcterms:W3CDTF">2014-11-14T04:10:28Z</dcterms:created>
  <dcterms:modified xsi:type="dcterms:W3CDTF">2014-11-20T02:04:56Z</dcterms:modified>
</cp:coreProperties>
</file>