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7"/>
  </p:handoutMasterIdLst>
  <p:sldIdLst>
    <p:sldId id="256" r:id="rId2"/>
    <p:sldId id="257" r:id="rId3"/>
    <p:sldId id="291"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85" r:id="rId21"/>
    <p:sldId id="286" r:id="rId22"/>
    <p:sldId id="275" r:id="rId23"/>
    <p:sldId id="288" r:id="rId24"/>
    <p:sldId id="287" r:id="rId25"/>
    <p:sldId id="290" r:id="rId26"/>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58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74C6202B-E3C9-4554-8FE9-3E0D0B8D81BD}" type="datetimeFigureOut">
              <a:rPr lang="en-US" smtClean="0"/>
              <a:t>11/20/2014</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13BD3F66-29B0-4CCF-A0E3-40532E51B7FA}" type="slidenum">
              <a:rPr lang="en-US" smtClean="0"/>
              <a:t>‹#›</a:t>
            </a:fld>
            <a:endParaRPr lang="en-US"/>
          </a:p>
        </p:txBody>
      </p:sp>
    </p:spTree>
    <p:extLst>
      <p:ext uri="{BB962C8B-B14F-4D97-AF65-F5344CB8AC3E}">
        <p14:creationId xmlns:p14="http://schemas.microsoft.com/office/powerpoint/2010/main" val="2172056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791E02-7458-4F23-8E97-DB3D8DCEF602}" type="datetimeFigureOut">
              <a:rPr lang="en-US" smtClean="0"/>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4C017-9944-4164-B774-1D10615149C4}" type="slidenum">
              <a:rPr lang="en-US" smtClean="0"/>
              <a:t>‹#›</a:t>
            </a:fld>
            <a:endParaRPr lang="en-US"/>
          </a:p>
        </p:txBody>
      </p:sp>
    </p:spTree>
    <p:extLst>
      <p:ext uri="{BB962C8B-B14F-4D97-AF65-F5344CB8AC3E}">
        <p14:creationId xmlns:p14="http://schemas.microsoft.com/office/powerpoint/2010/main" val="2502829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791E02-7458-4F23-8E97-DB3D8DCEF602}" type="datetimeFigureOut">
              <a:rPr lang="en-US" smtClean="0"/>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4C017-9944-4164-B774-1D10615149C4}" type="slidenum">
              <a:rPr lang="en-US" smtClean="0"/>
              <a:t>‹#›</a:t>
            </a:fld>
            <a:endParaRPr lang="en-US"/>
          </a:p>
        </p:txBody>
      </p:sp>
    </p:spTree>
    <p:extLst>
      <p:ext uri="{BB962C8B-B14F-4D97-AF65-F5344CB8AC3E}">
        <p14:creationId xmlns:p14="http://schemas.microsoft.com/office/powerpoint/2010/main" val="169036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791E02-7458-4F23-8E97-DB3D8DCEF602}" type="datetimeFigureOut">
              <a:rPr lang="en-US" smtClean="0"/>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4C017-9944-4164-B774-1D10615149C4}" type="slidenum">
              <a:rPr lang="en-US" smtClean="0"/>
              <a:t>‹#›</a:t>
            </a:fld>
            <a:endParaRPr lang="en-US"/>
          </a:p>
        </p:txBody>
      </p:sp>
    </p:spTree>
    <p:extLst>
      <p:ext uri="{BB962C8B-B14F-4D97-AF65-F5344CB8AC3E}">
        <p14:creationId xmlns:p14="http://schemas.microsoft.com/office/powerpoint/2010/main" val="37286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791E02-7458-4F23-8E97-DB3D8DCEF602}" type="datetimeFigureOut">
              <a:rPr lang="en-US" smtClean="0"/>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4C017-9944-4164-B774-1D10615149C4}" type="slidenum">
              <a:rPr lang="en-US" smtClean="0"/>
              <a:t>‹#›</a:t>
            </a:fld>
            <a:endParaRPr lang="en-US"/>
          </a:p>
        </p:txBody>
      </p:sp>
    </p:spTree>
    <p:extLst>
      <p:ext uri="{BB962C8B-B14F-4D97-AF65-F5344CB8AC3E}">
        <p14:creationId xmlns:p14="http://schemas.microsoft.com/office/powerpoint/2010/main" val="973620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791E02-7458-4F23-8E97-DB3D8DCEF602}" type="datetimeFigureOut">
              <a:rPr lang="en-US" smtClean="0"/>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4C017-9944-4164-B774-1D10615149C4}" type="slidenum">
              <a:rPr lang="en-US" smtClean="0"/>
              <a:t>‹#›</a:t>
            </a:fld>
            <a:endParaRPr lang="en-US"/>
          </a:p>
        </p:txBody>
      </p:sp>
    </p:spTree>
    <p:extLst>
      <p:ext uri="{BB962C8B-B14F-4D97-AF65-F5344CB8AC3E}">
        <p14:creationId xmlns:p14="http://schemas.microsoft.com/office/powerpoint/2010/main" val="163301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791E02-7458-4F23-8E97-DB3D8DCEF602}" type="datetimeFigureOut">
              <a:rPr lang="en-US" smtClean="0"/>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4C017-9944-4164-B774-1D10615149C4}" type="slidenum">
              <a:rPr lang="en-US" smtClean="0"/>
              <a:t>‹#›</a:t>
            </a:fld>
            <a:endParaRPr lang="en-US"/>
          </a:p>
        </p:txBody>
      </p:sp>
    </p:spTree>
    <p:extLst>
      <p:ext uri="{BB962C8B-B14F-4D97-AF65-F5344CB8AC3E}">
        <p14:creationId xmlns:p14="http://schemas.microsoft.com/office/powerpoint/2010/main" val="131546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791E02-7458-4F23-8E97-DB3D8DCEF602}" type="datetimeFigureOut">
              <a:rPr lang="en-US" smtClean="0"/>
              <a:t>11/20/2014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4C017-9944-4164-B774-1D10615149C4}" type="slidenum">
              <a:rPr lang="en-US" smtClean="0"/>
              <a:t>‹#›</a:t>
            </a:fld>
            <a:endParaRPr lang="en-US"/>
          </a:p>
        </p:txBody>
      </p:sp>
    </p:spTree>
    <p:extLst>
      <p:ext uri="{BB962C8B-B14F-4D97-AF65-F5344CB8AC3E}">
        <p14:creationId xmlns:p14="http://schemas.microsoft.com/office/powerpoint/2010/main" val="1366529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791E02-7458-4F23-8E97-DB3D8DCEF602}" type="datetimeFigureOut">
              <a:rPr lang="en-US" smtClean="0"/>
              <a:t>11/20/2014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4C017-9944-4164-B774-1D10615149C4}" type="slidenum">
              <a:rPr lang="en-US" smtClean="0"/>
              <a:t>‹#›</a:t>
            </a:fld>
            <a:endParaRPr lang="en-US"/>
          </a:p>
        </p:txBody>
      </p:sp>
    </p:spTree>
    <p:extLst>
      <p:ext uri="{BB962C8B-B14F-4D97-AF65-F5344CB8AC3E}">
        <p14:creationId xmlns:p14="http://schemas.microsoft.com/office/powerpoint/2010/main" val="560160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791E02-7458-4F23-8E97-DB3D8DCEF602}" type="datetimeFigureOut">
              <a:rPr lang="en-US" smtClean="0"/>
              <a:t>11/20/2014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4C017-9944-4164-B774-1D10615149C4}" type="slidenum">
              <a:rPr lang="en-US" smtClean="0"/>
              <a:t>‹#›</a:t>
            </a:fld>
            <a:endParaRPr lang="en-US"/>
          </a:p>
        </p:txBody>
      </p:sp>
    </p:spTree>
    <p:extLst>
      <p:ext uri="{BB962C8B-B14F-4D97-AF65-F5344CB8AC3E}">
        <p14:creationId xmlns:p14="http://schemas.microsoft.com/office/powerpoint/2010/main" val="154703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791E02-7458-4F23-8E97-DB3D8DCEF602}" type="datetimeFigureOut">
              <a:rPr lang="en-US" smtClean="0"/>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4C017-9944-4164-B774-1D10615149C4}" type="slidenum">
              <a:rPr lang="en-US" smtClean="0"/>
              <a:t>‹#›</a:t>
            </a:fld>
            <a:endParaRPr lang="en-US"/>
          </a:p>
        </p:txBody>
      </p:sp>
    </p:spTree>
    <p:extLst>
      <p:ext uri="{BB962C8B-B14F-4D97-AF65-F5344CB8AC3E}">
        <p14:creationId xmlns:p14="http://schemas.microsoft.com/office/powerpoint/2010/main" val="441415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791E02-7458-4F23-8E97-DB3D8DCEF602}" type="datetimeFigureOut">
              <a:rPr lang="en-US" smtClean="0"/>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4C017-9944-4164-B774-1D10615149C4}" type="slidenum">
              <a:rPr lang="en-US" smtClean="0"/>
              <a:t>‹#›</a:t>
            </a:fld>
            <a:endParaRPr lang="en-US"/>
          </a:p>
        </p:txBody>
      </p:sp>
    </p:spTree>
    <p:extLst>
      <p:ext uri="{BB962C8B-B14F-4D97-AF65-F5344CB8AC3E}">
        <p14:creationId xmlns:p14="http://schemas.microsoft.com/office/powerpoint/2010/main" val="1694286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791E02-7458-4F23-8E97-DB3D8DCEF602}" type="datetimeFigureOut">
              <a:rPr lang="en-US" smtClean="0"/>
              <a:t>11/20/2014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4C017-9944-4164-B774-1D10615149C4}" type="slidenum">
              <a:rPr lang="en-US" smtClean="0"/>
              <a:t>‹#›</a:t>
            </a:fld>
            <a:endParaRPr lang="en-US"/>
          </a:p>
        </p:txBody>
      </p:sp>
    </p:spTree>
    <p:extLst>
      <p:ext uri="{BB962C8B-B14F-4D97-AF65-F5344CB8AC3E}">
        <p14:creationId xmlns:p14="http://schemas.microsoft.com/office/powerpoint/2010/main" val="1944324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Digital Logic Design</a:t>
            </a:r>
            <a:endParaRPr lang="en-US" dirty="0"/>
          </a:p>
        </p:txBody>
      </p:sp>
      <p:sp>
        <p:nvSpPr>
          <p:cNvPr id="3" name="Subtitle 2"/>
          <p:cNvSpPr>
            <a:spLocks noGrp="1"/>
          </p:cNvSpPr>
          <p:nvPr>
            <p:ph type="subTitle" idx="1"/>
          </p:nvPr>
        </p:nvSpPr>
        <p:spPr/>
        <p:txBody>
          <a:bodyPr/>
          <a:lstStyle/>
          <a:p>
            <a:r>
              <a:rPr lang="en-US" dirty="0" smtClean="0"/>
              <a:t>Lecture 24</a:t>
            </a:r>
            <a:endParaRPr lang="en-US" dirty="0"/>
          </a:p>
        </p:txBody>
      </p:sp>
    </p:spTree>
    <p:extLst>
      <p:ext uri="{BB962C8B-B14F-4D97-AF65-F5344CB8AC3E}">
        <p14:creationId xmlns:p14="http://schemas.microsoft.com/office/powerpoint/2010/main" val="2833759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Counters</a:t>
            </a:r>
            <a:endParaRPr lang="en-US" dirty="0"/>
          </a:p>
        </p:txBody>
      </p:sp>
      <p:sp>
        <p:nvSpPr>
          <p:cNvPr id="3" name="Content Placeholder 2"/>
          <p:cNvSpPr>
            <a:spLocks noGrp="1"/>
          </p:cNvSpPr>
          <p:nvPr>
            <p:ph idx="1"/>
          </p:nvPr>
        </p:nvSpPr>
        <p:spPr>
          <a:xfrm>
            <a:off x="457200" y="1371600"/>
            <a:ext cx="8229600" cy="5257800"/>
          </a:xfrm>
        </p:spPr>
        <p:txBody>
          <a:bodyPr>
            <a:normAutofit fontScale="92500" lnSpcReduction="20000"/>
          </a:bodyPr>
          <a:lstStyle/>
          <a:p>
            <a:r>
              <a:rPr lang="en-US" dirty="0" smtClean="0"/>
              <a:t>An example of a register.</a:t>
            </a:r>
          </a:p>
          <a:p>
            <a:r>
              <a:rPr lang="en-US" dirty="0" smtClean="0"/>
              <a:t>Primary purpose is to produce a specified output pattern sequence.</a:t>
            </a:r>
          </a:p>
          <a:p>
            <a:pPr lvl="1"/>
            <a:r>
              <a:rPr lang="en-US" dirty="0" smtClean="0"/>
              <a:t>Also called a pattern generator</a:t>
            </a:r>
          </a:p>
          <a:p>
            <a:r>
              <a:rPr lang="en-US" dirty="0" smtClean="0"/>
              <a:t>Each stored 0/1 combination is called the state of the counter.</a:t>
            </a:r>
          </a:p>
          <a:p>
            <a:r>
              <a:rPr lang="en-US" dirty="0" smtClean="0"/>
              <a:t>The total number of states is called its modulus.  </a:t>
            </a:r>
          </a:p>
          <a:p>
            <a:pPr lvl="1"/>
            <a:r>
              <a:rPr lang="en-US" dirty="0" smtClean="0"/>
              <a:t>If a counter has m distinct states then it is called a mod-m counter.</a:t>
            </a:r>
          </a:p>
          <a:p>
            <a:r>
              <a:rPr lang="en-US" dirty="0" smtClean="0"/>
              <a:t>The order in which states appear is referred to as its counting sequence.</a:t>
            </a:r>
          </a:p>
          <a:p>
            <a:pPr lvl="1"/>
            <a:r>
              <a:rPr lang="en-US" dirty="0" smtClean="0"/>
              <a:t>Depicted by a directed graph called a state diagram.</a:t>
            </a:r>
          </a:p>
        </p:txBody>
      </p:sp>
    </p:spTree>
    <p:extLst>
      <p:ext uri="{BB962C8B-B14F-4D97-AF65-F5344CB8AC3E}">
        <p14:creationId xmlns:p14="http://schemas.microsoft.com/office/powerpoint/2010/main" val="7374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Diagram of a Counter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𝑖</m:t>
                        </m:r>
                      </m:sub>
                    </m:sSub>
                  </m:oMath>
                </a14:m>
                <a:r>
                  <a:rPr lang="en-US" dirty="0" smtClean="0"/>
                  <a:t> denotes one of the states of the counter.  </a:t>
                </a:r>
              </a:p>
              <a:p>
                <a:r>
                  <a:rPr lang="en-US" dirty="0" smtClean="0"/>
                  <a:t>Arrows in the graph denote the order in which the states occur.</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r="-2222"/>
                </a:stretch>
              </a:blipFill>
            </p:spPr>
            <p:txBody>
              <a:bodyPr/>
              <a:lstStyle/>
              <a:p>
                <a:r>
                  <a:rPr lang="en-US">
                    <a:noFill/>
                  </a:rPr>
                  <a:t> </a:t>
                </a:r>
              </a:p>
            </p:txBody>
          </p:sp>
        </mc:Fallback>
      </mc:AlternateContent>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131020" y="3283420"/>
            <a:ext cx="2953398" cy="2976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074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Ripple Counters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Counters whose counting sequence corresponds to that of the binary numbers are called binary counters.</a:t>
                </a:r>
              </a:p>
              <a:p>
                <a:r>
                  <a:rPr lang="en-US" dirty="0" smtClean="0"/>
                  <a:t>Modulus is </a:t>
                </a:r>
                <a14:m>
                  <m:oMath xmlns:m="http://schemas.openxmlformats.org/officeDocument/2006/math">
                    <m:sSup>
                      <m:sSupPr>
                        <m:ctrlPr>
                          <a:rPr lang="en-US" b="0" i="1" smtClean="0">
                            <a:latin typeface="Cambria Math"/>
                          </a:rPr>
                        </m:ctrlPr>
                      </m:sSupPr>
                      <m:e>
                        <m:r>
                          <a:rPr lang="en-US" b="0" i="1" smtClean="0">
                            <a:latin typeface="Cambria Math"/>
                          </a:rPr>
                          <m:t>2</m:t>
                        </m:r>
                      </m:e>
                      <m:sup>
                        <m:r>
                          <a:rPr lang="en-US" b="0" i="1" smtClean="0">
                            <a:latin typeface="Cambria Math"/>
                          </a:rPr>
                          <m:t>𝑛</m:t>
                        </m:r>
                      </m:sup>
                    </m:sSup>
                  </m:oMath>
                </a14:m>
                <a:r>
                  <a:rPr lang="en-US" dirty="0" smtClean="0"/>
                  <a:t>, where </a:t>
                </a:r>
                <a14:m>
                  <m:oMath xmlns:m="http://schemas.openxmlformats.org/officeDocument/2006/math">
                    <m:r>
                      <a:rPr lang="en-US" b="0" i="1" smtClean="0">
                        <a:latin typeface="Cambria Math"/>
                      </a:rPr>
                      <m:t>𝑛</m:t>
                    </m:r>
                  </m:oMath>
                </a14:m>
                <a:r>
                  <a:rPr lang="en-US" dirty="0" smtClean="0"/>
                  <a:t> is the number of flip-flops in the counter.</a:t>
                </a:r>
              </a:p>
              <a:p>
                <a:r>
                  <a:rPr lang="en-US" dirty="0" smtClean="0"/>
                  <a:t>Binary up-counter, binary down-counter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2148"/>
                </a:stretch>
              </a:blipFill>
            </p:spPr>
            <p:txBody>
              <a:bodyPr/>
              <a:lstStyle/>
              <a:p>
                <a:r>
                  <a:rPr lang="en-US">
                    <a:noFill/>
                  </a:rPr>
                  <a:t> </a:t>
                </a:r>
              </a:p>
            </p:txBody>
          </p:sp>
        </mc:Fallback>
      </mc:AlternateContent>
    </p:spTree>
    <p:extLst>
      <p:ext uri="{BB962C8B-B14F-4D97-AF65-F5344CB8AC3E}">
        <p14:creationId xmlns:p14="http://schemas.microsoft.com/office/powerpoint/2010/main" val="285145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4-bit Binary Ripple Counter</a:t>
            </a:r>
            <a:endParaRPr lang="en-US" dirty="0"/>
          </a:p>
        </p:txBody>
      </p:sp>
      <p:sp>
        <p:nvSpPr>
          <p:cNvPr id="3" name="Content Placeholder 2"/>
          <p:cNvSpPr>
            <a:spLocks noGrp="1"/>
          </p:cNvSpPr>
          <p:nvPr>
            <p:ph idx="1"/>
          </p:nvPr>
        </p:nvSpPr>
        <p:spPr>
          <a:xfrm>
            <a:off x="457200" y="1219200"/>
            <a:ext cx="8229600" cy="4525963"/>
          </a:xfrm>
        </p:spPr>
        <p:txBody>
          <a:bodyPr/>
          <a:lstStyle/>
          <a:p>
            <a:r>
              <a:rPr lang="en-US" dirty="0" smtClean="0"/>
              <a:t>Recall positive edge-triggered T-Flip-Flop.</a:t>
            </a:r>
          </a:p>
          <a:p>
            <a:pPr lvl="1"/>
            <a:r>
              <a:rPr lang="en-US" dirty="0" smtClean="0"/>
              <a:t>Each positive transition from logic-0 to logic-1 causes the flip-flop to toggle.</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0961" y="3520440"/>
            <a:ext cx="3764279" cy="2362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790128" y="3644009"/>
            <a:ext cx="3830317" cy="1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047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4-bit Binary Ripple Counter</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53537" y="658112"/>
            <a:ext cx="4732151" cy="6448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0923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4-bit Binary Ripple Counter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229600" cy="5257800"/>
              </a:xfrm>
            </p:spPr>
            <p:txBody>
              <a:bodyPr>
                <a:normAutofit fontScale="77500" lnSpcReduction="20000"/>
              </a:bodyPr>
              <a:lstStyle/>
              <a:p>
                <a:r>
                  <a:rPr lang="en-US" dirty="0" smtClean="0"/>
                  <a:t>Known as a ripple counter since a change in the state of the </a:t>
                </a:r>
                <a14:m>
                  <m:oMath xmlns:m="http://schemas.openxmlformats.org/officeDocument/2006/math">
                    <m:sSub>
                      <m:sSubPr>
                        <m:ctrlPr>
                          <a:rPr lang="en-US" b="0" i="1" smtClean="0">
                            <a:latin typeface="Cambria Math"/>
                          </a:rPr>
                        </m:ctrlPr>
                      </m:sSubPr>
                      <m:e>
                        <m:r>
                          <a:rPr lang="en-US" b="0" i="1" smtClean="0">
                            <a:latin typeface="Cambria Math"/>
                          </a:rPr>
                          <m:t>𝑄</m:t>
                        </m:r>
                      </m:e>
                      <m:sub>
                        <m:r>
                          <a:rPr lang="en-US" b="0" i="1" smtClean="0">
                            <a:latin typeface="Cambria Math"/>
                          </a:rPr>
                          <m:t>𝑖</m:t>
                        </m:r>
                        <m:r>
                          <a:rPr lang="en-US" b="0" i="1" smtClean="0">
                            <a:latin typeface="Cambria Math"/>
                          </a:rPr>
                          <m:t>−1</m:t>
                        </m:r>
                      </m:sub>
                    </m:sSub>
                  </m:oMath>
                </a14:m>
                <a:r>
                  <a:rPr lang="en-US" dirty="0" smtClean="0"/>
                  <a:t>flip-flop is used to toggle the </a:t>
                </a:r>
                <a14:m>
                  <m:oMath xmlns:m="http://schemas.openxmlformats.org/officeDocument/2006/math">
                    <m:sSub>
                      <m:sSubPr>
                        <m:ctrlPr>
                          <a:rPr lang="en-US" b="0" i="1" smtClean="0">
                            <a:latin typeface="Cambria Math"/>
                          </a:rPr>
                        </m:ctrlPr>
                      </m:sSubPr>
                      <m:e>
                        <m:r>
                          <a:rPr lang="en-US" b="0" i="1" smtClean="0">
                            <a:latin typeface="Cambria Math"/>
                          </a:rPr>
                          <m:t>𝑄</m:t>
                        </m:r>
                      </m:e>
                      <m:sub>
                        <m:r>
                          <a:rPr lang="en-US" b="0" i="1" smtClean="0">
                            <a:latin typeface="Cambria Math"/>
                          </a:rPr>
                          <m:t>𝑖</m:t>
                        </m:r>
                      </m:sub>
                    </m:sSub>
                  </m:oMath>
                </a14:m>
                <a:r>
                  <a:rPr lang="en-US" dirty="0" smtClean="0"/>
                  <a:t> flip-flop.  </a:t>
                </a:r>
              </a:p>
              <a:p>
                <a:pPr lvl="1"/>
                <a:r>
                  <a:rPr lang="en-US" dirty="0" smtClean="0"/>
                  <a:t>The effect of a count pulse must ripple through the counter.</a:t>
                </a:r>
              </a:p>
              <a:p>
                <a:pPr lvl="1"/>
                <a:r>
                  <a:rPr lang="en-US" dirty="0" smtClean="0"/>
                  <a:t>Ripple counters also referred to as asynchronous counters.</a:t>
                </a:r>
              </a:p>
              <a:p>
                <a:r>
                  <a:rPr lang="en-US" dirty="0" smtClean="0"/>
                  <a:t>Propagation Delay</a:t>
                </a:r>
              </a:p>
              <a:p>
                <a:pPr lvl="1"/>
                <a:r>
                  <a:rPr lang="en-US" dirty="0" smtClean="0"/>
                  <a:t>There is a propagation delay between the input and output of a flip-flop.</a:t>
                </a:r>
              </a:p>
              <a:p>
                <a:pPr lvl="1"/>
                <a:r>
                  <a:rPr lang="en-US" dirty="0" smtClean="0"/>
                  <a:t>Rippling behavior affects the overall time delay between the occurrence of a count pulse and when the stabilized count appears at the output terminals.</a:t>
                </a:r>
              </a:p>
              <a:p>
                <a:pPr lvl="1"/>
                <a:r>
                  <a:rPr lang="en-US" dirty="0" smtClean="0"/>
                  <a:t>Worst Case?</a:t>
                </a:r>
                <a:endParaRPr lang="en-US" dirty="0"/>
              </a:p>
              <a:p>
                <a:pPr lvl="1"/>
                <a:r>
                  <a:rPr lang="en-US" dirty="0" smtClean="0"/>
                  <a:t>Going from </a:t>
                </a:r>
                <a14:m>
                  <m:oMath xmlns:m="http://schemas.openxmlformats.org/officeDocument/2006/math">
                    <m:r>
                      <a:rPr lang="en-US" b="0" i="1" smtClean="0">
                        <a:latin typeface="Cambria Math"/>
                      </a:rPr>
                      <m:t>111⋯111</m:t>
                    </m:r>
                  </m:oMath>
                </a14:m>
                <a:r>
                  <a:rPr lang="en-US" dirty="0" smtClean="0"/>
                  <a:t> to </a:t>
                </a:r>
                <a14:m>
                  <m:oMath xmlns:m="http://schemas.openxmlformats.org/officeDocument/2006/math">
                    <m:r>
                      <a:rPr lang="en-US" b="0" i="1" smtClean="0">
                        <a:latin typeface="Cambria Math"/>
                      </a:rPr>
                      <m:t>000⋯000</m:t>
                    </m:r>
                  </m:oMath>
                </a14:m>
                <a:r>
                  <a:rPr lang="en-US" dirty="0" smtClean="0"/>
                  <a:t> since toggle signals must propagate through the entire length of the counter.</a:t>
                </a:r>
              </a:p>
              <a:p>
                <a:pPr lvl="1"/>
                <a:r>
                  <a:rPr lang="en-US" dirty="0" smtClean="0"/>
                  <a:t>For n-stage binary ripple counter, the worst case time is </a:t>
                </a:r>
                <a14:m>
                  <m:oMath xmlns:m="http://schemas.openxmlformats.org/officeDocument/2006/math">
                    <m:r>
                      <a:rPr lang="en-US" b="0" i="1" smtClean="0">
                        <a:latin typeface="Cambria Math"/>
                      </a:rPr>
                      <m:t>𝑛</m:t>
                    </m:r>
                    <m:r>
                      <a:rPr lang="en-US" b="0" i="1" smtClean="0">
                        <a:latin typeface="Cambria Math"/>
                      </a:rPr>
                      <m:t>⋅</m:t>
                    </m:r>
                    <m:sSub>
                      <m:sSubPr>
                        <m:ctrlPr>
                          <a:rPr lang="en-US" b="0" i="1" smtClean="0">
                            <a:latin typeface="Cambria Math"/>
                          </a:rPr>
                        </m:ctrlPr>
                      </m:sSubPr>
                      <m:e>
                        <m:r>
                          <a:rPr lang="en-US" b="0" i="1" smtClean="0">
                            <a:latin typeface="Cambria Math"/>
                          </a:rPr>
                          <m:t>𝑡</m:t>
                        </m:r>
                      </m:e>
                      <m:sub>
                        <m:r>
                          <a:rPr lang="en-US" b="0" i="1" smtClean="0">
                            <a:latin typeface="Cambria Math"/>
                          </a:rPr>
                          <m:t>𝑝𝑑</m:t>
                        </m:r>
                      </m:sub>
                    </m:sSub>
                  </m:oMath>
                </a14:m>
                <a:r>
                  <a:rPr lang="en-US" dirty="0" smtClean="0"/>
                  <a:t>, where </a:t>
                </a:r>
                <a14:m>
                  <m:oMath xmlns:m="http://schemas.openxmlformats.org/officeDocument/2006/math">
                    <m:sSub>
                      <m:sSubPr>
                        <m:ctrlPr>
                          <a:rPr lang="en-US" b="0" i="1" smtClean="0">
                            <a:latin typeface="Cambria Math"/>
                          </a:rPr>
                        </m:ctrlPr>
                      </m:sSubPr>
                      <m:e>
                        <m:r>
                          <a:rPr lang="en-US" b="0" i="1" smtClean="0">
                            <a:latin typeface="Cambria Math"/>
                          </a:rPr>
                          <m:t>𝑡</m:t>
                        </m:r>
                      </m:e>
                      <m:sub>
                        <m:r>
                          <a:rPr lang="en-US" b="0" i="1" smtClean="0">
                            <a:latin typeface="Cambria Math"/>
                          </a:rPr>
                          <m:t>𝑝𝑑</m:t>
                        </m:r>
                      </m:sub>
                    </m:sSub>
                  </m:oMath>
                </a14:m>
                <a:r>
                  <a:rPr lang="en-US" dirty="0" smtClean="0"/>
                  <a:t> is the propagation delay time associated with each flip-flop.</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229600" cy="5257800"/>
              </a:xfrm>
              <a:blipFill rotWithShape="1">
                <a:blip r:embed="rId2"/>
                <a:stretch>
                  <a:fillRect l="-1037" t="-2088" r="-1481"/>
                </a:stretch>
              </a:blipFill>
            </p:spPr>
            <p:txBody>
              <a:bodyPr/>
              <a:lstStyle/>
              <a:p>
                <a:r>
                  <a:rPr lang="en-US">
                    <a:noFill/>
                  </a:rPr>
                  <a:t> </a:t>
                </a:r>
              </a:p>
            </p:txBody>
          </p:sp>
        </mc:Fallback>
      </mc:AlternateContent>
    </p:spTree>
    <p:extLst>
      <p:ext uri="{BB962C8B-B14F-4D97-AF65-F5344CB8AC3E}">
        <p14:creationId xmlns:p14="http://schemas.microsoft.com/office/powerpoint/2010/main" val="166113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Synchronous Binary Counters</a:t>
            </a:r>
            <a:endParaRPr lang="en-US" dirty="0"/>
          </a:p>
        </p:txBody>
      </p:sp>
      <p:sp>
        <p:nvSpPr>
          <p:cNvPr id="3" name="Content Placeholder 2"/>
          <p:cNvSpPr>
            <a:spLocks noGrp="1"/>
          </p:cNvSpPr>
          <p:nvPr>
            <p:ph idx="1"/>
          </p:nvPr>
        </p:nvSpPr>
        <p:spPr/>
        <p:txBody>
          <a:bodyPr/>
          <a:lstStyle/>
          <a:p>
            <a:r>
              <a:rPr lang="en-US" dirty="0" smtClean="0"/>
              <a:t>All flip-flops change simultaneously after the appropriate propagation delay associated with a single flip-flop.</a:t>
            </a:r>
          </a:p>
          <a:p>
            <a:r>
              <a:rPr lang="en-US" dirty="0" smtClean="0"/>
              <a:t>Count pulses are applied directly to the control inputs, C, of all the clocked flip-flops.</a:t>
            </a:r>
          </a:p>
          <a:p>
            <a:pPr lvl="1"/>
            <a:r>
              <a:rPr lang="en-US" dirty="0" smtClean="0"/>
              <a:t>All flip-flops change simultaneously after the appropriate propagation delay associated with a single flip-flop.</a:t>
            </a:r>
            <a:endParaRPr lang="en-US" dirty="0"/>
          </a:p>
        </p:txBody>
      </p:sp>
    </p:spTree>
    <p:extLst>
      <p:ext uri="{BB962C8B-B14F-4D97-AF65-F5344CB8AC3E}">
        <p14:creationId xmlns:p14="http://schemas.microsoft.com/office/powerpoint/2010/main" val="64730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848358" y="1938078"/>
            <a:ext cx="4729166" cy="3129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Synchronous </a:t>
            </a:r>
            <a:r>
              <a:rPr lang="en-US" smtClean="0"/>
              <a:t>Binary Counters</a:t>
            </a:r>
            <a:endParaRPr lang="en-US"/>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241" y="1894759"/>
            <a:ext cx="4399118"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228600" y="5770718"/>
            <a:ext cx="4038600" cy="934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The and gate preceding each input T detects if all lower-order bits are in 1-state.  If yes, toggles on positive clock edge.</a:t>
            </a:r>
          </a:p>
          <a:p>
            <a:pPr algn="ctr"/>
            <a:r>
              <a:rPr lang="en-US" sz="1600" dirty="0" smtClean="0"/>
              <a:t>Drawback:  And gates have many inputs.</a:t>
            </a:r>
            <a:endParaRPr lang="en-US" sz="1600" dirty="0"/>
          </a:p>
        </p:txBody>
      </p:sp>
      <mc:AlternateContent xmlns:mc="http://schemas.openxmlformats.org/markup-compatibility/2006" xmlns:a14="http://schemas.microsoft.com/office/drawing/2010/main">
        <mc:Choice Requires="a14">
          <p:sp>
            <p:nvSpPr>
              <p:cNvPr id="5" name="Rounded Rectangle 4"/>
              <p:cNvSpPr/>
              <p:nvPr/>
            </p:nvSpPr>
            <p:spPr>
              <a:xfrm>
                <a:off x="4648200" y="5770718"/>
                <a:ext cx="3962400" cy="934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Output of AND gate preceding the </a:t>
                </a:r>
                <a14:m>
                  <m:oMath xmlns:m="http://schemas.openxmlformats.org/officeDocument/2006/math">
                    <m:r>
                      <a:rPr lang="en-US" sz="1600" b="0" i="1" smtClean="0">
                        <a:latin typeface="Cambria Math"/>
                      </a:rPr>
                      <m:t>𝑖</m:t>
                    </m:r>
                  </m:oMath>
                </a14:m>
                <a:r>
                  <a:rPr lang="en-US" sz="1600" dirty="0" err="1" smtClean="0"/>
                  <a:t>th</a:t>
                </a:r>
                <a:r>
                  <a:rPr lang="en-US" sz="1600" dirty="0" smtClean="0"/>
                  <a:t> flip flop consists of the inputs </a:t>
                </a:r>
                <a:r>
                  <a:rPr lang="en-US" sz="1600" dirty="0" err="1" smtClean="0"/>
                  <a:t>fo</a:t>
                </a:r>
                <a:r>
                  <a:rPr lang="en-US" sz="1600" dirty="0" smtClean="0"/>
                  <a:t> the and-gate preceding the </a:t>
                </a:r>
                <a14:m>
                  <m:oMath xmlns:m="http://schemas.openxmlformats.org/officeDocument/2006/math">
                    <m:r>
                      <a:rPr lang="en-US" sz="1600" b="0" i="1" smtClean="0">
                        <a:latin typeface="Cambria Math"/>
                      </a:rPr>
                      <m:t>𝑖</m:t>
                    </m:r>
                    <m:r>
                      <a:rPr lang="en-US" sz="1600" b="0" i="1" smtClean="0">
                        <a:latin typeface="Cambria Math"/>
                      </a:rPr>
                      <m:t>−1</m:t>
                    </m:r>
                  </m:oMath>
                </a14:m>
                <a:r>
                  <a:rPr lang="en-US" sz="1600" baseline="30000" dirty="0" smtClean="0"/>
                  <a:t>st</a:t>
                </a:r>
                <a:r>
                  <a:rPr lang="en-US" sz="1600" dirty="0" smtClean="0"/>
                  <a:t> flip-flop and the output </a:t>
                </a:r>
                <a14:m>
                  <m:oMath xmlns:m="http://schemas.openxmlformats.org/officeDocument/2006/math">
                    <m:sSub>
                      <m:sSubPr>
                        <m:ctrlPr>
                          <a:rPr lang="en-US" sz="1600" b="0" i="1" smtClean="0">
                            <a:latin typeface="Cambria Math"/>
                          </a:rPr>
                        </m:ctrlPr>
                      </m:sSubPr>
                      <m:e>
                        <m:r>
                          <a:rPr lang="en-US" sz="1600" b="0" i="1" smtClean="0">
                            <a:latin typeface="Cambria Math"/>
                          </a:rPr>
                          <m:t>𝑄</m:t>
                        </m:r>
                      </m:e>
                      <m:sub>
                        <m:r>
                          <a:rPr lang="en-US" sz="1600" b="0" i="1" smtClean="0">
                            <a:latin typeface="Cambria Math"/>
                          </a:rPr>
                          <m:t>𝑖</m:t>
                        </m:r>
                        <m:r>
                          <a:rPr lang="en-US" sz="1600" b="0" i="1" smtClean="0">
                            <a:latin typeface="Cambria Math"/>
                          </a:rPr>
                          <m:t>−1</m:t>
                        </m:r>
                      </m:sub>
                    </m:sSub>
                    <m:r>
                      <a:rPr lang="en-US" sz="1600" b="0" i="1" smtClean="0">
                        <a:latin typeface="Cambria Math"/>
                      </a:rPr>
                      <m:t>.</m:t>
                    </m:r>
                  </m:oMath>
                </a14:m>
                <a:endParaRPr lang="en-US" sz="1600" dirty="0"/>
              </a:p>
            </p:txBody>
          </p:sp>
        </mc:Choice>
        <mc:Fallback xmlns="">
          <p:sp>
            <p:nvSpPr>
              <p:cNvPr id="5" name="Rounded Rectangle 4"/>
              <p:cNvSpPr>
                <a:spLocks noRot="1" noChangeAspect="1" noMove="1" noResize="1" noEditPoints="1" noAdjustHandles="1" noChangeArrowheads="1" noChangeShapeType="1" noTextEdit="1"/>
              </p:cNvSpPr>
              <p:nvPr/>
            </p:nvSpPr>
            <p:spPr>
              <a:xfrm>
                <a:off x="4648200" y="5770718"/>
                <a:ext cx="3962400" cy="934882"/>
              </a:xfrm>
              <a:prstGeom prst="roundRect">
                <a:avLst/>
              </a:prstGeom>
              <a:blipFill rotWithShape="1">
                <a:blip r:embed="rId4"/>
                <a:stretch>
                  <a:fillRect t="-7643" b="-14013"/>
                </a:stretch>
              </a:blipFill>
            </p:spPr>
            <p:txBody>
              <a:bodyPr/>
              <a:lstStyle/>
              <a:p>
                <a:r>
                  <a:rPr lang="en-US">
                    <a:noFill/>
                  </a:rPr>
                  <a:t> </a:t>
                </a:r>
              </a:p>
            </p:txBody>
          </p:sp>
        </mc:Fallback>
      </mc:AlternateContent>
    </p:spTree>
    <p:extLst>
      <p:ext uri="{BB962C8B-B14F-4D97-AF65-F5344CB8AC3E}">
        <p14:creationId xmlns:p14="http://schemas.microsoft.com/office/powerpoint/2010/main" val="605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Mod-m Counter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Use a mod-</a:t>
                </a:r>
                <a14:m>
                  <m:oMath xmlns:m="http://schemas.openxmlformats.org/officeDocument/2006/math">
                    <m:sSup>
                      <m:sSupPr>
                        <m:ctrlPr>
                          <a:rPr lang="en-US" b="0" i="1" smtClean="0">
                            <a:latin typeface="Cambria Math"/>
                          </a:rPr>
                        </m:ctrlPr>
                      </m:sSupPr>
                      <m:e>
                        <m:r>
                          <a:rPr lang="en-US" b="0" i="1" smtClean="0">
                            <a:latin typeface="Cambria Math"/>
                          </a:rPr>
                          <m:t>2</m:t>
                        </m:r>
                      </m:e>
                      <m:sup>
                        <m:r>
                          <a:rPr lang="en-US" b="0" i="1" smtClean="0">
                            <a:latin typeface="Cambria Math"/>
                          </a:rPr>
                          <m:t>𝑛</m:t>
                        </m:r>
                      </m:sup>
                    </m:sSup>
                  </m:oMath>
                </a14:m>
                <a:r>
                  <a:rPr lang="en-US" dirty="0" smtClean="0"/>
                  <a:t> counter as a mod-</a:t>
                </a:r>
                <a14:m>
                  <m:oMath xmlns:m="http://schemas.openxmlformats.org/officeDocument/2006/math">
                    <m:r>
                      <a:rPr lang="en-US" i="1" dirty="0" smtClean="0">
                        <a:latin typeface="Cambria Math"/>
                      </a:rPr>
                      <m:t>𝑚</m:t>
                    </m:r>
                  </m:oMath>
                </a14:m>
                <a:r>
                  <a:rPr lang="en-US" dirty="0" smtClean="0"/>
                  <a:t> counter.</a:t>
                </a:r>
              </a:p>
              <a:p>
                <a:pPr lvl="1"/>
                <a:r>
                  <a:rPr lang="en-US" dirty="0" smtClean="0"/>
                  <a:t>Load an initial binary number prior to the counting operation.</a:t>
                </a:r>
              </a:p>
              <a:p>
                <a:pPr lvl="1"/>
                <a:r>
                  <a:rPr lang="en-US" dirty="0" smtClean="0"/>
                  <a:t>Counter structure is modified to allow for parallel loading.</a:t>
                </a:r>
              </a:p>
              <a:p>
                <a:pPr lvl="1"/>
                <a:r>
                  <a:rPr lang="en-US" dirty="0" smtClean="0"/>
                  <a:t>JK flip-flops are used instead of T flip-flops.</a:t>
                </a:r>
              </a:p>
              <a:p>
                <a:r>
                  <a:rPr lang="en-US" dirty="0" smtClean="0"/>
                  <a:t>Two enable signals:</a:t>
                </a:r>
              </a:p>
              <a:p>
                <a:pPr lvl="1"/>
                <a:r>
                  <a:rPr lang="en-US" dirty="0" smtClean="0"/>
                  <a:t>Load enable:  Allows parallel loading of data inputs </a:t>
                </a:r>
                <a14:m>
                  <m:oMath xmlns:m="http://schemas.openxmlformats.org/officeDocument/2006/math">
                    <m:sSub>
                      <m:sSubPr>
                        <m:ctrlPr>
                          <a:rPr lang="en-US" b="0" i="1" smtClean="0">
                            <a:latin typeface="Cambria Math"/>
                          </a:rPr>
                        </m:ctrlPr>
                      </m:sSubPr>
                      <m:e>
                        <m:r>
                          <a:rPr lang="en-US" b="0" i="1" smtClean="0">
                            <a:latin typeface="Cambria Math"/>
                          </a:rPr>
                          <m:t>𝐷</m:t>
                        </m:r>
                      </m:e>
                      <m:sub>
                        <m:r>
                          <a:rPr lang="en-US" b="0" i="1" smtClean="0">
                            <a:latin typeface="Cambria Math"/>
                          </a:rPr>
                          <m:t>0</m:t>
                        </m:r>
                      </m:sub>
                    </m:sSub>
                    <m:r>
                      <a:rPr lang="en-US" b="0" i="1" smtClean="0">
                        <a:latin typeface="Cambria Math"/>
                      </a:rPr>
                      <m:t>, </m:t>
                    </m:r>
                    <m:sSub>
                      <m:sSubPr>
                        <m:ctrlPr>
                          <a:rPr lang="en-US" b="0" i="1" smtClean="0">
                            <a:latin typeface="Cambria Math"/>
                          </a:rPr>
                        </m:ctrlPr>
                      </m:sSubPr>
                      <m:e>
                        <m:r>
                          <a:rPr lang="en-US" b="0" i="1" smtClean="0">
                            <a:latin typeface="Cambria Math"/>
                          </a:rPr>
                          <m:t>𝐷</m:t>
                        </m:r>
                      </m:e>
                      <m:sub>
                        <m:r>
                          <a:rPr lang="en-US" b="0" i="1" smtClean="0">
                            <a:latin typeface="Cambria Math"/>
                          </a:rPr>
                          <m:t>1</m:t>
                        </m:r>
                      </m:sub>
                    </m:sSub>
                    <m:r>
                      <a:rPr lang="en-US" b="0" i="1" smtClean="0">
                        <a:latin typeface="Cambria Math"/>
                      </a:rPr>
                      <m:t>, </m:t>
                    </m:r>
                    <m:sSub>
                      <m:sSubPr>
                        <m:ctrlPr>
                          <a:rPr lang="en-US" b="0" i="1" smtClean="0">
                            <a:latin typeface="Cambria Math"/>
                          </a:rPr>
                        </m:ctrlPr>
                      </m:sSubPr>
                      <m:e>
                        <m:r>
                          <a:rPr lang="en-US" b="0" i="1" smtClean="0">
                            <a:latin typeface="Cambria Math"/>
                          </a:rPr>
                          <m:t>𝐷</m:t>
                        </m:r>
                      </m:e>
                      <m:sub>
                        <m:r>
                          <a:rPr lang="en-US" b="0" i="1" smtClean="0">
                            <a:latin typeface="Cambria Math"/>
                          </a:rPr>
                          <m:t>2</m:t>
                        </m:r>
                      </m:sub>
                    </m:sSub>
                    <m:r>
                      <a:rPr lang="en-US" b="0" i="1" smtClean="0">
                        <a:latin typeface="Cambria Math"/>
                      </a:rPr>
                      <m:t>, </m:t>
                    </m:r>
                    <m:sSub>
                      <m:sSubPr>
                        <m:ctrlPr>
                          <a:rPr lang="en-US" b="0" i="1" smtClean="0">
                            <a:latin typeface="Cambria Math"/>
                          </a:rPr>
                        </m:ctrlPr>
                      </m:sSubPr>
                      <m:e>
                        <m:r>
                          <a:rPr lang="en-US" b="0" i="1" smtClean="0">
                            <a:latin typeface="Cambria Math"/>
                          </a:rPr>
                          <m:t>𝐷</m:t>
                        </m:r>
                      </m:e>
                      <m:sub>
                        <m:r>
                          <a:rPr lang="en-US" b="0" i="1" smtClean="0">
                            <a:latin typeface="Cambria Math"/>
                          </a:rPr>
                          <m:t>3</m:t>
                        </m:r>
                      </m:sub>
                    </m:sSub>
                  </m:oMath>
                </a14:m>
                <a:endParaRPr lang="en-US" b="0" dirty="0" smtClean="0"/>
              </a:p>
              <a:p>
                <a:pPr lvl="1"/>
                <a:r>
                  <a:rPr lang="en-US" dirty="0" smtClean="0"/>
                  <a:t>Count enable:  allows for counting.</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a:stretch>
              </a:blipFill>
            </p:spPr>
            <p:txBody>
              <a:bodyPr/>
              <a:lstStyle/>
              <a:p>
                <a:r>
                  <a:rPr lang="en-US">
                    <a:noFill/>
                  </a:rPr>
                  <a:t> </a:t>
                </a:r>
              </a:p>
            </p:txBody>
          </p:sp>
        </mc:Fallback>
      </mc:AlternateContent>
    </p:spTree>
    <p:extLst>
      <p:ext uri="{BB962C8B-B14F-4D97-AF65-F5344CB8AC3E}">
        <p14:creationId xmlns:p14="http://schemas.microsoft.com/office/powerpoint/2010/main" val="192049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Mod-m Counter</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44365" y="1711165"/>
            <a:ext cx="6165528" cy="4114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707321" y="1045904"/>
            <a:ext cx="2348982"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Rounded Rectangle 3"/>
              <p:cNvSpPr/>
              <p:nvPr/>
            </p:nvSpPr>
            <p:spPr>
              <a:xfrm>
                <a:off x="4876800" y="3429000"/>
                <a:ext cx="3962400" cy="304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JK flip-flops are used.  Two enable signals:  One to allow parallel loading of the data inputs </a:t>
                </a:r>
                <a14:m>
                  <m:oMath xmlns:m="http://schemas.openxmlformats.org/officeDocument/2006/math">
                    <m:sSub>
                      <m:sSubPr>
                        <m:ctrlPr>
                          <a:rPr lang="en-US" b="0" i="1" smtClean="0">
                            <a:latin typeface="Cambria Math"/>
                          </a:rPr>
                        </m:ctrlPr>
                      </m:sSubPr>
                      <m:e>
                        <m:r>
                          <a:rPr lang="en-US" b="0" i="1" smtClean="0">
                            <a:latin typeface="Cambria Math"/>
                          </a:rPr>
                          <m:t>𝐷</m:t>
                        </m:r>
                      </m:e>
                      <m:sub>
                        <m:r>
                          <a:rPr lang="en-US" b="0" i="1" smtClean="0">
                            <a:latin typeface="Cambria Math"/>
                          </a:rPr>
                          <m:t>0</m:t>
                        </m:r>
                      </m:sub>
                    </m:sSub>
                    <m:r>
                      <a:rPr lang="en-US" b="0" i="1" smtClean="0">
                        <a:latin typeface="Cambria Math"/>
                      </a:rPr>
                      <m:t>, </m:t>
                    </m:r>
                    <m:sSub>
                      <m:sSubPr>
                        <m:ctrlPr>
                          <a:rPr lang="en-US" b="0" i="1" smtClean="0">
                            <a:latin typeface="Cambria Math"/>
                          </a:rPr>
                        </m:ctrlPr>
                      </m:sSubPr>
                      <m:e>
                        <m:r>
                          <a:rPr lang="en-US" b="0" i="1" smtClean="0">
                            <a:latin typeface="Cambria Math"/>
                          </a:rPr>
                          <m:t>𝐷</m:t>
                        </m:r>
                      </m:e>
                      <m:sub>
                        <m:r>
                          <a:rPr lang="en-US" b="0" i="1" smtClean="0">
                            <a:latin typeface="Cambria Math"/>
                          </a:rPr>
                          <m:t>1</m:t>
                        </m:r>
                      </m:sub>
                    </m:sSub>
                    <m:r>
                      <a:rPr lang="en-US" b="0" i="1" smtClean="0">
                        <a:latin typeface="Cambria Math"/>
                      </a:rPr>
                      <m:t>, </m:t>
                    </m:r>
                    <m:sSub>
                      <m:sSubPr>
                        <m:ctrlPr>
                          <a:rPr lang="en-US" b="0" i="1" smtClean="0">
                            <a:latin typeface="Cambria Math"/>
                          </a:rPr>
                        </m:ctrlPr>
                      </m:sSubPr>
                      <m:e>
                        <m:r>
                          <a:rPr lang="en-US" b="0" i="1" smtClean="0">
                            <a:latin typeface="Cambria Math"/>
                          </a:rPr>
                          <m:t>𝐷</m:t>
                        </m:r>
                      </m:e>
                      <m:sub>
                        <m:r>
                          <a:rPr lang="en-US" b="0" i="1" smtClean="0">
                            <a:latin typeface="Cambria Math"/>
                          </a:rPr>
                          <m:t>2</m:t>
                        </m:r>
                      </m:sub>
                    </m:sSub>
                    <m:r>
                      <a:rPr lang="en-US" b="0" i="1" smtClean="0">
                        <a:latin typeface="Cambria Math"/>
                      </a:rPr>
                      <m:t>,</m:t>
                    </m:r>
                    <m:sSub>
                      <m:sSubPr>
                        <m:ctrlPr>
                          <a:rPr lang="en-US" b="0" i="1" smtClean="0">
                            <a:latin typeface="Cambria Math"/>
                          </a:rPr>
                        </m:ctrlPr>
                      </m:sSubPr>
                      <m:e>
                        <m:r>
                          <a:rPr lang="en-US" b="0" i="1" smtClean="0">
                            <a:latin typeface="Cambria Math"/>
                          </a:rPr>
                          <m:t>𝐷</m:t>
                        </m:r>
                      </m:e>
                      <m:sub>
                        <m:r>
                          <a:rPr lang="en-US" b="0" i="1" smtClean="0">
                            <a:latin typeface="Cambria Math"/>
                          </a:rPr>
                          <m:t>3</m:t>
                        </m:r>
                      </m:sub>
                    </m:sSub>
                  </m:oMath>
                </a14:m>
                <a:r>
                  <a:rPr lang="en-US" dirty="0" smtClean="0"/>
                  <a:t> and a second for counting.  Operations synchronized with positive edges of the count pulses.  The load function takes precedence over the count function (due to NOT-gate connected to the load enable line).</a:t>
                </a:r>
                <a:endParaRPr lang="en-US" dirty="0"/>
              </a:p>
            </p:txBody>
          </p:sp>
        </mc:Choice>
        <mc:Fallback xmlns="">
          <p:sp>
            <p:nvSpPr>
              <p:cNvPr id="4" name="Rounded Rectangle 3"/>
              <p:cNvSpPr>
                <a:spLocks noRot="1" noChangeAspect="1" noMove="1" noResize="1" noEditPoints="1" noAdjustHandles="1" noChangeArrowheads="1" noChangeShapeType="1" noTextEdit="1"/>
              </p:cNvSpPr>
              <p:nvPr/>
            </p:nvSpPr>
            <p:spPr>
              <a:xfrm>
                <a:off x="4876800" y="3429000"/>
                <a:ext cx="3962400" cy="3048000"/>
              </a:xfrm>
              <a:prstGeom prst="round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67974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lstStyle/>
          <a:p>
            <a:r>
              <a:rPr lang="en-US" dirty="0" smtClean="0"/>
              <a:t>Homework 8 due today</a:t>
            </a:r>
          </a:p>
          <a:p>
            <a:r>
              <a:rPr lang="en-US" dirty="0" smtClean="0"/>
              <a:t>Exam 3 on Tuesday, 11/25.</a:t>
            </a:r>
          </a:p>
          <a:p>
            <a:pPr lvl="1"/>
            <a:r>
              <a:rPr lang="en-US" dirty="0" smtClean="0"/>
              <a:t>Topics for exam are up on the course webpage.</a:t>
            </a:r>
            <a:endParaRPr lang="en-US" dirty="0"/>
          </a:p>
        </p:txBody>
      </p:sp>
    </p:spTree>
    <p:extLst>
      <p:ext uri="{BB962C8B-B14F-4D97-AF65-F5344CB8AC3E}">
        <p14:creationId xmlns:p14="http://schemas.microsoft.com/office/powerpoint/2010/main" val="34240711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Mod-10 Counter</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582223">
            <a:off x="1819275" y="901608"/>
            <a:ext cx="5505450" cy="638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90721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8-bit Counter</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07" y="2715496"/>
            <a:ext cx="5442811" cy="2537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4648200" y="2590800"/>
            <a:ext cx="38862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Building an 8-bit counter from 2 4-bit counters.</a:t>
            </a:r>
            <a:endParaRPr lang="en-US" sz="2400" dirty="0"/>
          </a:p>
        </p:txBody>
      </p:sp>
    </p:spTree>
    <p:extLst>
      <p:ext uri="{BB962C8B-B14F-4D97-AF65-F5344CB8AC3E}">
        <p14:creationId xmlns:p14="http://schemas.microsoft.com/office/powerpoint/2010/main" val="24376539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Counters Based on Shift Registers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47720" y="-1210007"/>
            <a:ext cx="2410488" cy="762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685800" y="4114800"/>
            <a:ext cx="80010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Ring counter.  Not efficient in the number of flip-flops used, but provides a decoded output.  To detect any particular state in the counting sequence it is only necessary to interrogate the output of a single flip-flop.</a:t>
            </a:r>
            <a:endParaRPr lang="en-US" dirty="0"/>
          </a:p>
        </p:txBody>
      </p:sp>
    </p:spTree>
    <p:extLst>
      <p:ext uri="{BB962C8B-B14F-4D97-AF65-F5344CB8AC3E}">
        <p14:creationId xmlns:p14="http://schemas.microsoft.com/office/powerpoint/2010/main" val="11350643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Counters Based on Shift Registers</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43106" y="-814193"/>
            <a:ext cx="2738826" cy="7110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Rounded Rectangle 4"/>
              <p:cNvSpPr/>
              <p:nvPr/>
            </p:nvSpPr>
            <p:spPr>
              <a:xfrm>
                <a:off x="685800" y="4191000"/>
                <a:ext cx="80010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Twisted ring counter.  The complement of the rightmost flip-flop serves as the input to the leftmost flip-flop.  </a:t>
                </a:r>
                <a14:m>
                  <m:oMath xmlns:m="http://schemas.openxmlformats.org/officeDocument/2006/math">
                    <m:r>
                      <a:rPr lang="en-US" b="0" i="1" smtClean="0">
                        <a:latin typeface="Cambria Math"/>
                      </a:rPr>
                      <m:t>2</m:t>
                    </m:r>
                    <m:r>
                      <a:rPr lang="en-US" b="0" i="1" smtClean="0">
                        <a:latin typeface="Cambria Math"/>
                      </a:rPr>
                      <m:t>𝑛</m:t>
                    </m:r>
                  </m:oMath>
                </a14:m>
                <a:r>
                  <a:rPr lang="en-US" dirty="0" smtClean="0"/>
                  <a:t> states occur in the counting sequence of an </a:t>
                </a:r>
                <a14:m>
                  <m:oMath xmlns:m="http://schemas.openxmlformats.org/officeDocument/2006/math">
                    <m:r>
                      <a:rPr lang="en-US" b="0" i="1" smtClean="0">
                        <a:latin typeface="Cambria Math"/>
                      </a:rPr>
                      <m:t>𝑛</m:t>
                    </m:r>
                  </m:oMath>
                </a14:m>
                <a:r>
                  <a:rPr lang="en-US" dirty="0" smtClean="0"/>
                  <a:t>-stage counter.</a:t>
                </a:r>
              </a:p>
              <a:p>
                <a:pPr algn="ctr"/>
                <a:r>
                  <a:rPr lang="en-US" dirty="0" smtClean="0"/>
                  <a:t>Underlined pairs of bits uniquely determine a state.  A single two-input and-gate is required to obtain a decoded output.</a:t>
                </a:r>
              </a:p>
              <a:p>
                <a:pPr algn="ctr"/>
                <a:r>
                  <a:rPr lang="en-US" dirty="0" smtClean="0"/>
                  <a:t>Always has even number of states.</a:t>
                </a:r>
                <a:endParaRPr lang="en-US" dirty="0"/>
              </a:p>
            </p:txBody>
          </p:sp>
        </mc:Choice>
        <mc:Fallback xmlns="">
          <p:sp>
            <p:nvSpPr>
              <p:cNvPr id="5" name="Rounded Rectangle 4"/>
              <p:cNvSpPr>
                <a:spLocks noRot="1" noChangeAspect="1" noMove="1" noResize="1" noEditPoints="1" noAdjustHandles="1" noChangeArrowheads="1" noChangeShapeType="1" noTextEdit="1"/>
              </p:cNvSpPr>
              <p:nvPr/>
            </p:nvSpPr>
            <p:spPr>
              <a:xfrm>
                <a:off x="685800" y="4191000"/>
                <a:ext cx="8001000" cy="1981200"/>
              </a:xfrm>
              <a:prstGeom prst="round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143544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Counters Based on Shift Registers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072265" y="-1091064"/>
            <a:ext cx="3133725" cy="7754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Rounded Rectangle 4"/>
              <p:cNvSpPr/>
              <p:nvPr/>
            </p:nvSpPr>
            <p:spPr>
              <a:xfrm>
                <a:off x="685800" y="4191000"/>
                <a:ext cx="80010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Twisted ring counter for odd number of states.  The state consisting of all 1’s is eliminated from the counting sequence.  Achieved by connecting </a:t>
                </a:r>
                <a14:m>
                  <m:oMath xmlns:m="http://schemas.openxmlformats.org/officeDocument/2006/math">
                    <m:sSub>
                      <m:sSubPr>
                        <m:ctrlPr>
                          <a:rPr lang="en-US" b="0" i="1" smtClean="0">
                            <a:latin typeface="Cambria Math"/>
                          </a:rPr>
                        </m:ctrlPr>
                      </m:sSubPr>
                      <m:e>
                        <m:bar>
                          <m:barPr>
                            <m:pos m:val="top"/>
                            <m:ctrlPr>
                              <a:rPr lang="en-US" b="0" i="1" smtClean="0">
                                <a:latin typeface="Cambria Math"/>
                              </a:rPr>
                            </m:ctrlPr>
                          </m:barPr>
                          <m:e>
                            <m:r>
                              <a:rPr lang="en-US" b="0" i="1" smtClean="0">
                                <a:latin typeface="Cambria Math"/>
                              </a:rPr>
                              <m:t>𝑄</m:t>
                            </m:r>
                          </m:e>
                        </m:bar>
                      </m:e>
                      <m:sub>
                        <m:r>
                          <a:rPr lang="en-US" b="0" i="1" smtClean="0">
                            <a:latin typeface="Cambria Math"/>
                          </a:rPr>
                          <m:t>𝐶</m:t>
                        </m:r>
                      </m:sub>
                    </m:sSub>
                    <m:sSub>
                      <m:sSubPr>
                        <m:ctrlPr>
                          <a:rPr lang="en-US" b="0" i="1" smtClean="0">
                            <a:latin typeface="Cambria Math"/>
                          </a:rPr>
                        </m:ctrlPr>
                      </m:sSubPr>
                      <m:e>
                        <m:bar>
                          <m:barPr>
                            <m:pos m:val="top"/>
                            <m:ctrlPr>
                              <a:rPr lang="en-US" b="0" i="1" smtClean="0">
                                <a:latin typeface="Cambria Math"/>
                              </a:rPr>
                            </m:ctrlPr>
                          </m:barPr>
                          <m:e>
                            <m:r>
                              <a:rPr lang="en-US" b="0" i="1" smtClean="0">
                                <a:latin typeface="Cambria Math"/>
                              </a:rPr>
                              <m:t>𝑄</m:t>
                            </m:r>
                          </m:e>
                        </m:bar>
                      </m:e>
                      <m:sub>
                        <m:r>
                          <a:rPr lang="en-US" b="0" i="1" smtClean="0">
                            <a:latin typeface="Cambria Math"/>
                          </a:rPr>
                          <m:t>𝐷</m:t>
                        </m:r>
                      </m:sub>
                    </m:sSub>
                  </m:oMath>
                </a14:m>
                <a:r>
                  <a:rPr lang="en-US" dirty="0" smtClean="0"/>
                  <a:t> to the input of the leftmost D flip-flop.</a:t>
                </a:r>
              </a:p>
              <a:p>
                <a:pPr algn="ctr"/>
                <a:r>
                  <a:rPr lang="en-US" dirty="0" smtClean="0"/>
                  <a:t>Each state is detectable by use of a single two-input and-gate.</a:t>
                </a:r>
                <a:endParaRPr lang="en-US" dirty="0"/>
              </a:p>
            </p:txBody>
          </p:sp>
        </mc:Choice>
        <mc:Fallback xmlns="">
          <p:sp>
            <p:nvSpPr>
              <p:cNvPr id="5" name="Rounded Rectangle 4"/>
              <p:cNvSpPr>
                <a:spLocks noRot="1" noChangeAspect="1" noMove="1" noResize="1" noEditPoints="1" noAdjustHandles="1" noChangeArrowheads="1" noChangeShapeType="1" noTextEdit="1"/>
              </p:cNvSpPr>
              <p:nvPr/>
            </p:nvSpPr>
            <p:spPr>
              <a:xfrm>
                <a:off x="685800" y="4191000"/>
                <a:ext cx="8001000" cy="1981200"/>
              </a:xfrm>
              <a:prstGeom prst="round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398575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58245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r>
              <a:rPr lang="en-US" dirty="0" smtClean="0"/>
              <a:t>Last time:</a:t>
            </a:r>
          </a:p>
          <a:p>
            <a:pPr lvl="1"/>
            <a:r>
              <a:rPr lang="en-US" dirty="0"/>
              <a:t>Master-Slave Flip-Flops (6.4)</a:t>
            </a:r>
          </a:p>
          <a:p>
            <a:pPr lvl="1"/>
            <a:r>
              <a:rPr lang="en-US" dirty="0"/>
              <a:t>Edge-Triggered Flip-Flops (6.5)</a:t>
            </a:r>
          </a:p>
          <a:p>
            <a:pPr lvl="1"/>
            <a:r>
              <a:rPr lang="en-US" dirty="0"/>
              <a:t>Characteristic Equations (6.6</a:t>
            </a:r>
            <a:r>
              <a:rPr lang="en-US" dirty="0" smtClean="0"/>
              <a:t>)</a:t>
            </a:r>
          </a:p>
          <a:p>
            <a:endParaRPr lang="en-US" dirty="0"/>
          </a:p>
          <a:p>
            <a:r>
              <a:rPr lang="en-US" dirty="0" smtClean="0"/>
              <a:t>This time:</a:t>
            </a:r>
          </a:p>
          <a:p>
            <a:pPr lvl="1"/>
            <a:r>
              <a:rPr lang="en-US" dirty="0"/>
              <a:t>Registers (6.7)</a:t>
            </a:r>
          </a:p>
          <a:p>
            <a:pPr lvl="1"/>
            <a:r>
              <a:rPr lang="en-US" dirty="0"/>
              <a:t>Counters (</a:t>
            </a:r>
            <a:r>
              <a:rPr lang="en-US" dirty="0" smtClean="0"/>
              <a:t>6.8-6.9)</a:t>
            </a:r>
            <a:endParaRPr lang="en-US" dirty="0"/>
          </a:p>
          <a:p>
            <a:pPr lvl="1"/>
            <a:r>
              <a:rPr lang="en-US" dirty="0" smtClean="0"/>
              <a:t>Review</a:t>
            </a:r>
            <a:endParaRPr lang="en-US" dirty="0"/>
          </a:p>
        </p:txBody>
      </p:sp>
    </p:spTree>
    <p:extLst>
      <p:ext uri="{BB962C8B-B14F-4D97-AF65-F5344CB8AC3E}">
        <p14:creationId xmlns:p14="http://schemas.microsoft.com/office/powerpoint/2010/main" val="2663761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collection of flip-flops taken as an entity.</a:t>
            </a:r>
          </a:p>
          <a:p>
            <a:r>
              <a:rPr lang="en-US" dirty="0" smtClean="0"/>
              <a:t>Function:  Hold information within a digital system so that it is available to the logic elements during the computing process.</a:t>
            </a:r>
          </a:p>
          <a:p>
            <a:r>
              <a:rPr lang="en-US" dirty="0" smtClean="0"/>
              <a:t>Each combination of stored information is known as the state or content of the register.</a:t>
            </a:r>
          </a:p>
          <a:p>
            <a:r>
              <a:rPr lang="en-US" dirty="0" smtClean="0"/>
              <a:t>Shift register:  Registers that are capable of moving information upon the occurrence of a clock-signal.</a:t>
            </a:r>
          </a:p>
          <a:p>
            <a:pPr lvl="1"/>
            <a:r>
              <a:rPr lang="en-US" dirty="0" smtClean="0"/>
              <a:t>Unidirectional</a:t>
            </a:r>
          </a:p>
          <a:p>
            <a:pPr lvl="1"/>
            <a:r>
              <a:rPr lang="en-US" dirty="0" smtClean="0"/>
              <a:t>bidirectional</a:t>
            </a:r>
            <a:endParaRPr lang="en-US" dirty="0"/>
          </a:p>
        </p:txBody>
      </p:sp>
    </p:spTree>
    <p:extLst>
      <p:ext uri="{BB962C8B-B14F-4D97-AF65-F5344CB8AC3E}">
        <p14:creationId xmlns:p14="http://schemas.microsoft.com/office/powerpoint/2010/main" val="13490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Two basic ways in which information can be entered/outputted</a:t>
            </a:r>
          </a:p>
          <a:p>
            <a:pPr lvl="1"/>
            <a:r>
              <a:rPr lang="en-US" dirty="0" smtClean="0"/>
              <a:t>Parallel:  All 0/1 symbols handled simultaneously.  Require as many lines as symbols being transferred.</a:t>
            </a:r>
          </a:p>
          <a:p>
            <a:pPr lvl="1"/>
            <a:r>
              <a:rPr lang="en-US" dirty="0" smtClean="0"/>
              <a:t>Serial:  Involves the symbol-by-symbol availability of information in a time sequence.</a:t>
            </a:r>
          </a:p>
          <a:p>
            <a:r>
              <a:rPr lang="en-US" dirty="0" smtClean="0"/>
              <a:t>Four possible ways registers can transfer information:</a:t>
            </a:r>
          </a:p>
          <a:p>
            <a:pPr lvl="1"/>
            <a:r>
              <a:rPr lang="en-US" dirty="0" smtClean="0"/>
              <a:t>Serial-in/serial-out</a:t>
            </a:r>
          </a:p>
          <a:p>
            <a:pPr lvl="1"/>
            <a:r>
              <a:rPr lang="en-US" dirty="0" smtClean="0"/>
              <a:t>Serial-in/parallel-out </a:t>
            </a:r>
          </a:p>
          <a:p>
            <a:pPr lvl="1"/>
            <a:r>
              <a:rPr lang="en-US" dirty="0" smtClean="0"/>
              <a:t>Parallel-in/parallel-out</a:t>
            </a:r>
          </a:p>
          <a:p>
            <a:pPr lvl="1"/>
            <a:r>
              <a:rPr lang="en-US" dirty="0" smtClean="0"/>
              <a:t>Parallel-in/serial-out</a:t>
            </a:r>
            <a:endParaRPr lang="en-US" dirty="0"/>
          </a:p>
        </p:txBody>
      </p:sp>
    </p:spTree>
    <p:extLst>
      <p:ext uri="{BB962C8B-B14F-4D97-AF65-F5344CB8AC3E}">
        <p14:creationId xmlns:p14="http://schemas.microsoft.com/office/powerpoint/2010/main" val="299013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Serial-in, Serial-out, Unidirectional </a:t>
            </a:r>
            <a:r>
              <a:rPr lang="en-US" dirty="0"/>
              <a:t>S</a:t>
            </a:r>
            <a:r>
              <a:rPr lang="en-US" dirty="0" smtClean="0"/>
              <a:t>hift </a:t>
            </a:r>
            <a:r>
              <a:rPr lang="en-US" dirty="0"/>
              <a:t>R</a:t>
            </a:r>
            <a:r>
              <a:rPr lang="en-US" dirty="0" smtClean="0"/>
              <a:t>egister</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600202" y="-1128961"/>
            <a:ext cx="2205037" cy="7815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9779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Serial-in, Parallel-out </a:t>
            </a:r>
            <a:r>
              <a:rPr lang="en-US" dirty="0"/>
              <a:t>U</a:t>
            </a:r>
            <a:r>
              <a:rPr lang="en-US" dirty="0" smtClean="0"/>
              <a:t>nidirectional </a:t>
            </a:r>
            <a:r>
              <a:rPr lang="en-US" dirty="0"/>
              <a:t>S</a:t>
            </a:r>
            <a:r>
              <a:rPr lang="en-US" dirty="0" smtClean="0"/>
              <a:t>hift </a:t>
            </a:r>
            <a:r>
              <a:rPr lang="en-US" dirty="0"/>
              <a:t>R</a:t>
            </a:r>
            <a:r>
              <a:rPr lang="en-US" dirty="0" smtClean="0"/>
              <a:t>egister</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102504" y="-1349903"/>
            <a:ext cx="2976562" cy="8876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9382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Parallel-in, Parallel-out Unidirectional </a:t>
            </a:r>
            <a:r>
              <a:rPr lang="en-US" dirty="0"/>
              <a:t>S</a:t>
            </a:r>
            <a:r>
              <a:rPr lang="en-US" dirty="0" smtClean="0"/>
              <a:t>hift </a:t>
            </a:r>
            <a:r>
              <a:rPr lang="en-US" dirty="0"/>
              <a:t>R</a:t>
            </a:r>
            <a:r>
              <a:rPr lang="en-US" dirty="0" smtClean="0"/>
              <a:t>egister</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76200" y="1680028"/>
            <a:ext cx="8991600" cy="4339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2258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Universal Shift Register</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05562" y="137439"/>
            <a:ext cx="4219576" cy="5925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186488" y="1570254"/>
            <a:ext cx="256222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555510">
            <a:off x="6896213" y="3760224"/>
            <a:ext cx="129540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381000" y="5438777"/>
            <a:ext cx="8534400" cy="12668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 bidirectional shift register.  Capable of shifting contents either left or right depending upon the signals present on appropriate control input lines.</a:t>
            </a:r>
          </a:p>
          <a:p>
            <a:pPr algn="ctr"/>
            <a:r>
              <a:rPr lang="en-US" sz="1600" dirty="0" smtClean="0"/>
              <a:t>Universal shift register:  Depending on the signal values on the select lines of the multiplexers, the register can retain its current state, shift right, shift left or be loaded in parallel.  Each operation is the result of a positive edge on the clock line.</a:t>
            </a:r>
          </a:p>
        </p:txBody>
      </p:sp>
    </p:spTree>
    <p:extLst>
      <p:ext uri="{BB962C8B-B14F-4D97-AF65-F5344CB8AC3E}">
        <p14:creationId xmlns:p14="http://schemas.microsoft.com/office/powerpoint/2010/main" val="12867801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994</TotalTime>
  <Words>1082</Words>
  <Application>Microsoft Office PowerPoint</Application>
  <PresentationFormat>On-screen Show (4:3)</PresentationFormat>
  <Paragraphs>98</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Digital Logic Design</vt:lpstr>
      <vt:lpstr>Announcements</vt:lpstr>
      <vt:lpstr>Agenda</vt:lpstr>
      <vt:lpstr>Registers</vt:lpstr>
      <vt:lpstr>Registers</vt:lpstr>
      <vt:lpstr>Serial-in, Serial-out, Unidirectional Shift Register</vt:lpstr>
      <vt:lpstr>Serial-in, Parallel-out Unidirectional Shift Register</vt:lpstr>
      <vt:lpstr>Parallel-in, Parallel-out Unidirectional Shift Register</vt:lpstr>
      <vt:lpstr>Universal Shift Register</vt:lpstr>
      <vt:lpstr>Counters</vt:lpstr>
      <vt:lpstr>State Diagram of a Counter</vt:lpstr>
      <vt:lpstr>Binary Ripple Counters</vt:lpstr>
      <vt:lpstr>4-bit Binary Ripple Counter</vt:lpstr>
      <vt:lpstr>4-bit Binary Ripple Counter</vt:lpstr>
      <vt:lpstr>4-bit Binary Ripple Counter</vt:lpstr>
      <vt:lpstr>Synchronous Binary Counters</vt:lpstr>
      <vt:lpstr>Synchronous Binary Counters</vt:lpstr>
      <vt:lpstr>Mod-m Counter</vt:lpstr>
      <vt:lpstr>Mod-m Counter</vt:lpstr>
      <vt:lpstr>Mod-10 Counter</vt:lpstr>
      <vt:lpstr>8-bit Counter</vt:lpstr>
      <vt:lpstr>Counters Based on Shift Registers</vt:lpstr>
      <vt:lpstr>Counters Based on Shift Registers</vt:lpstr>
      <vt:lpstr>Counters Based on Shift Registers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 Dachman-Soled</dc:creator>
  <cp:lastModifiedBy>Dana Dachman-Soled</cp:lastModifiedBy>
  <cp:revision>12</cp:revision>
  <cp:lastPrinted>2014-11-20T18:44:04Z</cp:lastPrinted>
  <dcterms:created xsi:type="dcterms:W3CDTF">2014-11-20T02:01:29Z</dcterms:created>
  <dcterms:modified xsi:type="dcterms:W3CDTF">2014-11-21T01:56:51Z</dcterms:modified>
</cp:coreProperties>
</file>