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66" r:id="rId13"/>
    <p:sldId id="267" r:id="rId14"/>
    <p:sldId id="268" r:id="rId15"/>
    <p:sldId id="281" r:id="rId16"/>
    <p:sldId id="269" r:id="rId17"/>
    <p:sldId id="282" r:id="rId18"/>
    <p:sldId id="283" r:id="rId19"/>
    <p:sldId id="270" r:id="rId20"/>
    <p:sldId id="284" r:id="rId21"/>
    <p:sldId id="285" r:id="rId22"/>
    <p:sldId id="271" r:id="rId23"/>
    <p:sldId id="286" r:id="rId24"/>
    <p:sldId id="272" r:id="rId25"/>
    <p:sldId id="273" r:id="rId26"/>
    <p:sldId id="287" r:id="rId27"/>
    <p:sldId id="292" r:id="rId28"/>
    <p:sldId id="293" r:id="rId2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6357EC7-35CD-4603-9C74-A4F11EF4E61C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6D8C84D-764A-4D0F-98B3-B18775D16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94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323-5B2F-4E4E-B695-C343659F78F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8143-E1BF-4D6B-889E-3ED2EE9EF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5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323-5B2F-4E4E-B695-C343659F78F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8143-E1BF-4D6B-889E-3ED2EE9EF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3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323-5B2F-4E4E-B695-C343659F78F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8143-E1BF-4D6B-889E-3ED2EE9EF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7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323-5B2F-4E4E-B695-C343659F78F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8143-E1BF-4D6B-889E-3ED2EE9EF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8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323-5B2F-4E4E-B695-C343659F78F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8143-E1BF-4D6B-889E-3ED2EE9EF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3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323-5B2F-4E4E-B695-C343659F78F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8143-E1BF-4D6B-889E-3ED2EE9EF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4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323-5B2F-4E4E-B695-C343659F78F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8143-E1BF-4D6B-889E-3ED2EE9EF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4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323-5B2F-4E4E-B695-C343659F78F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8143-E1BF-4D6B-889E-3ED2EE9EF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9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323-5B2F-4E4E-B695-C343659F78F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8143-E1BF-4D6B-889E-3ED2EE9EF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5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323-5B2F-4E4E-B695-C343659F78F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8143-E1BF-4D6B-889E-3ED2EE9EF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1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1323-5B2F-4E4E-B695-C343659F78F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8143-E1BF-4D6B-889E-3ED2EE9EF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5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F1323-5B2F-4E4E-B695-C343659F78F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F8143-E1BF-4D6B-889E-3ED2EE9EF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3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Logic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Figure 1:  Mealy network				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0565">
            <a:off x="2552700" y="779338"/>
            <a:ext cx="40386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3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Figure 2:  Moore network				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62188" y="1114425"/>
            <a:ext cx="46196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7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Excitation and Output Expressions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33400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 smtClean="0"/>
                  <a:t>Assign variables to flip flop-states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Assign excitation variables to flip-flop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Excitation and output expressions for Fig. 1: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Excitation and output expressions for Fig 2:</a:t>
                </a:r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334000"/>
              </a:xfrm>
              <a:blipFill rotWithShape="1">
                <a:blip r:embed="rId2"/>
                <a:stretch>
                  <a:fillRect l="-593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1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3340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Transition Equations for Figure 1:</a:t>
                </a:r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Transition Equations for Figure 2: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J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y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ba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y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ba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ba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ba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ba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ba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334000"/>
              </a:xfrm>
              <a:blipFill rotWithShape="1">
                <a:blip r:embed="rId2"/>
                <a:stretch>
                  <a:fillRect l="-889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35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Transition Tables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90600"/>
                <a:ext cx="8991600" cy="56388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Rather than using algebraic descriptions can express the information in tabular form.</a:t>
                </a:r>
              </a:p>
              <a:p>
                <a:r>
                  <a:rPr lang="en-US" dirty="0" smtClean="0"/>
                  <a:t>Table consists of three sections</a:t>
                </a:r>
              </a:p>
              <a:p>
                <a:pPr lvl="1"/>
                <a:r>
                  <a:rPr lang="en-US" dirty="0" smtClean="0"/>
                  <a:t>Present state variables</a:t>
                </a:r>
              </a:p>
              <a:p>
                <a:pPr lvl="1"/>
                <a:r>
                  <a:rPr lang="en-US" dirty="0" smtClean="0"/>
                  <a:t>Next-state variables</a:t>
                </a:r>
              </a:p>
              <a:p>
                <a:pPr lvl="1"/>
                <a:r>
                  <a:rPr lang="en-US" dirty="0" smtClean="0"/>
                  <a:t>Output variables</a:t>
                </a:r>
              </a:p>
              <a:p>
                <a:r>
                  <a:rPr lang="en-US" dirty="0" smtClean="0"/>
                  <a:t>Present state variables:</a:t>
                </a:r>
              </a:p>
              <a:p>
                <a:pPr lvl="1"/>
                <a:r>
                  <a:rPr lang="en-US" dirty="0" smtClean="0"/>
                  <a:t>Lists all the possible combinations of values for the state variables.  </a:t>
                </a:r>
              </a:p>
              <a:p>
                <a:pPr lvl="1"/>
                <a:r>
                  <a:rPr lang="en-US" dirty="0" smtClean="0"/>
                  <a:t>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state variables,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/>
                  <a:t>rows.</a:t>
                </a:r>
              </a:p>
              <a:p>
                <a:r>
                  <a:rPr lang="en-US" dirty="0" smtClean="0"/>
                  <a:t>Next-state section</a:t>
                </a:r>
              </a:p>
              <a:p>
                <a:pPr lvl="1"/>
                <a:r>
                  <a:rPr lang="en-US" dirty="0" smtClean="0"/>
                  <a:t>One column for each combination of values of the external input variables.  </a:t>
                </a:r>
              </a:p>
              <a:p>
                <a:pPr lvl="1"/>
                <a:r>
                  <a:rPr lang="en-US" dirty="0" smtClean="0"/>
                  <a:t>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external input variables,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columns.</a:t>
                </a:r>
              </a:p>
              <a:p>
                <a:pPr lvl="1"/>
                <a:r>
                  <a:rPr lang="en-US" dirty="0" smtClean="0"/>
                  <a:t>Each entry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-tuple corresponding to the next state for each combination of present state and external input.</a:t>
                </a:r>
              </a:p>
              <a:p>
                <a:r>
                  <a:rPr lang="en-US" dirty="0" smtClean="0"/>
                  <a:t>Mealy network outputs:</a:t>
                </a:r>
              </a:p>
              <a:p>
                <a:pPr lvl="1"/>
                <a:r>
                  <a:rPr lang="en-US" dirty="0" smtClean="0"/>
                  <a:t>One column for each combination of values of the external input variables.</a:t>
                </a:r>
              </a:p>
              <a:p>
                <a:pPr lvl="1"/>
                <a:r>
                  <a:rPr lang="en-US" dirty="0" smtClean="0"/>
                  <a:t>Entries within the section indicate the outputs for each present-state/input combination.</a:t>
                </a:r>
              </a:p>
              <a:p>
                <a:r>
                  <a:rPr lang="en-US" dirty="0" smtClean="0"/>
                  <a:t>Moore network outputs:</a:t>
                </a:r>
              </a:p>
              <a:p>
                <a:pPr lvl="1"/>
                <a:r>
                  <a:rPr lang="en-US" dirty="0" smtClean="0"/>
                  <a:t>Output section has only a single column.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90600"/>
                <a:ext cx="8991600" cy="5638800"/>
              </a:xfrm>
              <a:blipFill rotWithShape="1">
                <a:blip r:embed="rId2"/>
                <a:stretch>
                  <a:fillRect l="-678" t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63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Tables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95663" y="-757237"/>
            <a:ext cx="235267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7563" y="1876425"/>
            <a:ext cx="2428875" cy="644842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4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Excitation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transition table is constructed as the result of substituting excitation expressions into the flip-flop characteristic equations.</a:t>
            </a:r>
          </a:p>
          <a:p>
            <a:r>
              <a:rPr lang="en-US" dirty="0" smtClean="0"/>
              <a:t>An alternative approach:</a:t>
            </a:r>
          </a:p>
          <a:p>
            <a:pPr lvl="1"/>
            <a:r>
              <a:rPr lang="en-US" dirty="0" smtClean="0"/>
              <a:t>First construct the excitation table directly from the excitation and output expressions.</a:t>
            </a:r>
          </a:p>
          <a:p>
            <a:r>
              <a:rPr lang="en-US" dirty="0" smtClean="0"/>
              <a:t>Excitation table consists of three parts:</a:t>
            </a:r>
          </a:p>
          <a:p>
            <a:pPr lvl="1"/>
            <a:r>
              <a:rPr lang="en-US" dirty="0" smtClean="0"/>
              <a:t>Present-state section</a:t>
            </a:r>
          </a:p>
          <a:p>
            <a:pPr lvl="1"/>
            <a:r>
              <a:rPr lang="en-US" dirty="0" smtClean="0"/>
              <a:t>Excitation section</a:t>
            </a:r>
          </a:p>
          <a:p>
            <a:pPr lvl="1"/>
            <a:r>
              <a:rPr lang="en-US" dirty="0" smtClean="0"/>
              <a:t>Output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5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Excitation Tables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1375" y="-728662"/>
            <a:ext cx="238125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95662" y="2005013"/>
            <a:ext cx="241935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Constructing Transition Tables from</a:t>
            </a:r>
            <a:br>
              <a:rPr lang="en-US" dirty="0" smtClean="0"/>
            </a:br>
            <a:r>
              <a:rPr lang="en-US" dirty="0" smtClean="0"/>
              <a:t>Excitation Tables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entry in fourth column, first row of second table: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=11,10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Present state: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=00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So due to behavior of JK-flip-flop next state is: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State table consists of three sections:</a:t>
            </a:r>
          </a:p>
          <a:p>
            <a:pPr lvl="1"/>
            <a:r>
              <a:rPr lang="en-US" dirty="0" smtClean="0"/>
              <a:t>Present state</a:t>
            </a:r>
          </a:p>
          <a:p>
            <a:pPr lvl="1"/>
            <a:r>
              <a:rPr lang="en-US" dirty="0" smtClean="0"/>
              <a:t>Next state</a:t>
            </a:r>
          </a:p>
          <a:p>
            <a:pPr lvl="1"/>
            <a:r>
              <a:rPr lang="en-US" dirty="0" smtClean="0"/>
              <a:t>Output</a:t>
            </a:r>
          </a:p>
          <a:p>
            <a:r>
              <a:rPr lang="en-US" dirty="0" smtClean="0"/>
              <a:t>Actual binary codes used to represent the states are not important. </a:t>
            </a:r>
          </a:p>
          <a:p>
            <a:r>
              <a:rPr lang="en-US" dirty="0" smtClean="0"/>
              <a:t>Alphanumeric symbols can be assigned to represent these states.</a:t>
            </a:r>
          </a:p>
          <a:p>
            <a:r>
              <a:rPr lang="en-US" dirty="0" smtClean="0"/>
              <a:t>State table is essentially a relabeling of the transition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3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Exams will be returned on </a:t>
            </a:r>
            <a:r>
              <a:rPr lang="en-US" dirty="0" smtClean="0"/>
              <a:t>Thursday</a:t>
            </a:r>
          </a:p>
          <a:p>
            <a:r>
              <a:rPr lang="en-US" dirty="0" smtClean="0"/>
              <a:t>Final small quiz on Monday, 12/8.</a:t>
            </a:r>
          </a:p>
          <a:p>
            <a:r>
              <a:rPr lang="en-US" dirty="0" smtClean="0"/>
              <a:t>Final homework will be assigned Thursday, 12/4.  Due on the last day of class (Thursday, 12/11).</a:t>
            </a:r>
          </a:p>
          <a:p>
            <a:r>
              <a:rPr lang="en-US" dirty="0" smtClean="0"/>
              <a:t>Note on number of quizzes and exams</a:t>
            </a:r>
          </a:p>
          <a:p>
            <a:r>
              <a:rPr lang="en-US" dirty="0" smtClean="0"/>
              <a:t>Please fill out course evaluations online</a:t>
            </a:r>
          </a:p>
          <a:p>
            <a:pPr lvl="1"/>
            <a:r>
              <a:rPr lang="en-US" dirty="0" smtClean="0"/>
              <a:t>Your feedback is essential!!</a:t>
            </a:r>
          </a:p>
        </p:txBody>
      </p:sp>
    </p:spTree>
    <p:extLst>
      <p:ext uri="{BB962C8B-B14F-4D97-AF65-F5344CB8AC3E}">
        <p14:creationId xmlns:p14="http://schemas.microsoft.com/office/powerpoint/2010/main" val="18741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Tables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43150" y="438150"/>
            <a:ext cx="4714875" cy="660082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9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1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Tables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53439" y="-656561"/>
            <a:ext cx="2986089" cy="731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3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Graphical representation of the state table.</a:t>
            </a:r>
          </a:p>
          <a:p>
            <a:pPr lvl="1"/>
            <a:r>
              <a:rPr lang="en-US" dirty="0" smtClean="0"/>
              <a:t>Each state is represented by a labeled node.</a:t>
            </a:r>
          </a:p>
          <a:p>
            <a:pPr lvl="1"/>
            <a:r>
              <a:rPr lang="en-US" dirty="0" smtClean="0"/>
              <a:t>Directed branches connect the nodes to indicate transitions between states.</a:t>
            </a:r>
          </a:p>
          <a:p>
            <a:pPr lvl="1"/>
            <a:r>
              <a:rPr lang="en-US" dirty="0" smtClean="0"/>
              <a:t>Directed branches are labeled according to the values of the external input variables.</a:t>
            </a:r>
          </a:p>
          <a:p>
            <a:pPr lvl="1"/>
            <a:r>
              <a:rPr lang="en-US" dirty="0" smtClean="0"/>
              <a:t>Outputs of the sequential network are also entered on a state diagram.</a:t>
            </a:r>
          </a:p>
          <a:p>
            <a:r>
              <a:rPr lang="en-US" dirty="0" smtClean="0"/>
              <a:t>Mealy network:</a:t>
            </a:r>
          </a:p>
          <a:p>
            <a:pPr lvl="1"/>
            <a:r>
              <a:rPr lang="en-US" dirty="0" smtClean="0"/>
              <a:t>Outputs appear on the directed branches along with the external inputs.</a:t>
            </a:r>
          </a:p>
          <a:p>
            <a:r>
              <a:rPr lang="en-US" dirty="0" smtClean="0"/>
              <a:t>Moore network:</a:t>
            </a:r>
          </a:p>
          <a:p>
            <a:pPr lvl="1"/>
            <a:r>
              <a:rPr lang="en-US" dirty="0" smtClean="0"/>
              <a:t>Outputs are included within the nodes along with their associated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3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Diagrams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363" y="1595438"/>
            <a:ext cx="42672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1513" y="1309688"/>
            <a:ext cx="41433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3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Terminal Behavior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Consider example from Figure 1:</a:t>
                </a:r>
              </a:p>
              <a:p>
                <a:pPr lvl="1"/>
                <a:r>
                  <a:rPr lang="en-US" dirty="0" smtClean="0"/>
                  <a:t>Assume flip-flops are both in 0-states (state A)</a:t>
                </a:r>
              </a:p>
              <a:p>
                <a:pPr lvl="1"/>
                <a:r>
                  <a:rPr lang="en-US" dirty="0" smtClean="0"/>
                  <a:t>Input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=0011011101</m:t>
                    </m:r>
                  </m:oMath>
                </a14:m>
                <a:r>
                  <a:rPr lang="en-US" dirty="0" smtClean="0"/>
                  <a:t> is applied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Note:  For mealy sequential network, although outputs are shown on directed branches, this does not mean that the outputs are produced during the transition.</a:t>
                </a:r>
              </a:p>
              <a:p>
                <a:pPr lvl="1"/>
                <a:r>
                  <a:rPr lang="en-US" dirty="0" smtClean="0"/>
                  <a:t>Outputs appearing on the branches are continuously available while in a present state and the indicated inputs are applied.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6683033"/>
                  </p:ext>
                </p:extLst>
              </p:nvPr>
            </p:nvGraphicFramePr>
            <p:xfrm>
              <a:off x="1371600" y="2971800"/>
              <a:ext cx="5987421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10854"/>
                    <a:gridCol w="329362"/>
                    <a:gridCol w="330857"/>
                    <a:gridCol w="330857"/>
                    <a:gridCol w="330857"/>
                    <a:gridCol w="330857"/>
                    <a:gridCol w="330857"/>
                    <a:gridCol w="330857"/>
                    <a:gridCol w="330857"/>
                    <a:gridCol w="330857"/>
                    <a:gridCol w="330857"/>
                    <a:gridCol w="334746"/>
                    <a:gridCol w="33474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Input sequence 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=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State sequence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=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Output</a:t>
                          </a:r>
                          <a:r>
                            <a:rPr lang="en-US" baseline="0" dirty="0" smtClean="0"/>
                            <a:t> sequence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dirty="0" smtClean="0">
                                  <a:latin typeface="Cambria Math"/>
                                </a:rPr>
                                <m:t>𝑧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=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6683033"/>
                  </p:ext>
                </p:extLst>
              </p:nvPr>
            </p:nvGraphicFramePr>
            <p:xfrm>
              <a:off x="1371600" y="2971800"/>
              <a:ext cx="5987421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10854"/>
                    <a:gridCol w="329362"/>
                    <a:gridCol w="330857"/>
                    <a:gridCol w="330857"/>
                    <a:gridCol w="330857"/>
                    <a:gridCol w="330857"/>
                    <a:gridCol w="330857"/>
                    <a:gridCol w="330857"/>
                    <a:gridCol w="330857"/>
                    <a:gridCol w="330857"/>
                    <a:gridCol w="330857"/>
                    <a:gridCol w="334746"/>
                    <a:gridCol w="33474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8197" r="-197879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=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State sequence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=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6557" r="-19787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=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210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Outputs in a Mealy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values of the external input variables may change at any time during the clock period.</a:t>
            </a:r>
          </a:p>
          <a:p>
            <a:r>
              <a:rPr lang="en-US" dirty="0" smtClean="0"/>
              <a:t>Although these input changes can continuously affect the network </a:t>
            </a:r>
            <a:r>
              <a:rPr lang="en-US" dirty="0" err="1" smtClean="0"/>
              <a:t>outpus</a:t>
            </a:r>
            <a:r>
              <a:rPr lang="en-US" dirty="0" smtClean="0"/>
              <a:t>, the consequences of these input changes do not appear in the listing of the output sequence.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6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Timing Diagrams to Illustrate </a:t>
            </a:r>
            <a:br>
              <a:rPr lang="en-US" dirty="0" smtClean="0"/>
            </a:br>
            <a:r>
              <a:rPr lang="en-US" dirty="0" smtClean="0"/>
              <a:t>False Outputs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4277" y="254587"/>
            <a:ext cx="5062539" cy="753469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2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topic:  Synchronous Sequential Networks</a:t>
            </a:r>
          </a:p>
          <a:p>
            <a:pPr lvl="1"/>
            <a:r>
              <a:rPr lang="en-US" dirty="0" smtClean="0"/>
              <a:t>Structure and Operation of Clocked Synchronous Sequential Networks (7.1)</a:t>
            </a:r>
          </a:p>
          <a:p>
            <a:pPr lvl="1"/>
            <a:r>
              <a:rPr lang="en-US" dirty="0" smtClean="0"/>
              <a:t>Analysis of Clocked Synchronous Sequential Networks (7.2)</a:t>
            </a:r>
          </a:p>
          <a:p>
            <a:pPr lvl="1"/>
            <a:r>
              <a:rPr lang="en-US" dirty="0" smtClean="0"/>
              <a:t>Modeling Clocked Synchronous Sequential Network Behavior (7.3)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Clocked Synchronous Sequential Networks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8101" y="2539862"/>
            <a:ext cx="4831039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86200" y="1905000"/>
            <a:ext cx="4800600" cy="358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Network behavior is defined at specific instants of time associated with a clock signal.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Usually a master clock that appears at the control inputs of all the flip-flops.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Combinational logic is used to generate the next-state and output signals.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1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Clocked Synchronous Sequential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Input and new present state signals are applied to the combinational logic.</a:t>
            </a:r>
          </a:p>
          <a:p>
            <a:r>
              <a:rPr lang="en-US" dirty="0" smtClean="0"/>
              <a:t>Effects of the signals must propagate through the network.</a:t>
            </a:r>
          </a:p>
          <a:p>
            <a:pPr lvl="1"/>
            <a:r>
              <a:rPr lang="en-US" dirty="0" smtClean="0"/>
              <a:t>Final values at the flip-flop inputs occur at different times depending upon the number of gates involved in the signal paths.</a:t>
            </a:r>
          </a:p>
          <a:p>
            <a:r>
              <a:rPr lang="en-US" dirty="0" smtClean="0"/>
              <a:t>Only after final values are reached, active time of the clock signal is allowed to occur and cause any state changes.</a:t>
            </a:r>
          </a:p>
          <a:p>
            <a:r>
              <a:rPr lang="en-US" dirty="0" smtClean="0"/>
              <a:t>All state changes of the flip-flops occur at the same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7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Clocked Synchronous Sequential Networks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Next state of the network: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denotes the collective external input signals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denotes the collective present states of the flip-flops.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 denotes the collective output signals of the network: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1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general structure of a clocked synchronous sequential network.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5666">
            <a:off x="3070992" y="822619"/>
            <a:ext cx="2697368" cy="695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7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Variation of Mealy model when the outputs are only a function of the present state and not of the external inputs: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0808" y="863808"/>
            <a:ext cx="2305051" cy="73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clocked Synchronous Sequential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07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1396</Words>
  <Application>Microsoft Office PowerPoint</Application>
  <PresentationFormat>On-screen Show (4:3)</PresentationFormat>
  <Paragraphs>173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Digital Logic Design</vt:lpstr>
      <vt:lpstr>Announcements</vt:lpstr>
      <vt:lpstr>Agenda</vt:lpstr>
      <vt:lpstr>Clocked Synchronous Sequential Networks</vt:lpstr>
      <vt:lpstr>Clocked Synchronous Sequential Networks</vt:lpstr>
      <vt:lpstr>Clocked Synchronous Sequential Networks</vt:lpstr>
      <vt:lpstr>Mealy model</vt:lpstr>
      <vt:lpstr>Moore Model</vt:lpstr>
      <vt:lpstr>Analysis of clocked Synchronous Sequential Network</vt:lpstr>
      <vt:lpstr>Two Examples</vt:lpstr>
      <vt:lpstr>Two Examples</vt:lpstr>
      <vt:lpstr>Excitation and Output Expressions</vt:lpstr>
      <vt:lpstr>Transition Equations</vt:lpstr>
      <vt:lpstr>Transition Tables</vt:lpstr>
      <vt:lpstr>Transition Tables</vt:lpstr>
      <vt:lpstr>Excitation Tables</vt:lpstr>
      <vt:lpstr>Excitation Tables</vt:lpstr>
      <vt:lpstr>Constructing Transition Tables from Excitation Tables</vt:lpstr>
      <vt:lpstr>State Tables</vt:lpstr>
      <vt:lpstr>State Tables</vt:lpstr>
      <vt:lpstr>State Tables</vt:lpstr>
      <vt:lpstr>State Diagrams</vt:lpstr>
      <vt:lpstr>State Diagrams</vt:lpstr>
      <vt:lpstr>Network Terminal Behavior</vt:lpstr>
      <vt:lpstr>False Outputs in a Mealy network</vt:lpstr>
      <vt:lpstr>Timing Diagrams to Illustrate  False Outputs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Dachman-Soled</dc:creator>
  <cp:lastModifiedBy>Dana Dachman-Soled</cp:lastModifiedBy>
  <cp:revision>28</cp:revision>
  <cp:lastPrinted>2014-12-02T18:34:01Z</cp:lastPrinted>
  <dcterms:created xsi:type="dcterms:W3CDTF">2014-12-01T18:37:43Z</dcterms:created>
  <dcterms:modified xsi:type="dcterms:W3CDTF">2014-12-04T15:48:43Z</dcterms:modified>
</cp:coreProperties>
</file>