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0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2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6C0E-A3ED-4046-B2BD-E1741A7C5C2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A95C-EECE-469F-B0C3-C6DD22DC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Sequence 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Network produces a 1 output </a:t>
            </a:r>
            <a:r>
              <a:rPr lang="en-US" dirty="0" err="1" smtClean="0"/>
              <a:t>iff</a:t>
            </a:r>
            <a:r>
              <a:rPr lang="en-US" dirty="0" smtClean="0"/>
              <a:t> the current input and the previous three inputs correspond to either 0110 or 1001</a:t>
            </a:r>
          </a:p>
          <a:p>
            <a:r>
              <a:rPr lang="en-US" dirty="0" smtClean="0"/>
              <a:t>0110/1001 Sequence Recognizer</a:t>
            </a:r>
          </a:p>
          <a:p>
            <a:r>
              <a:rPr lang="en-US" dirty="0" smtClean="0"/>
              <a:t>The 1 output is to occur at the time of the fourth input of the recognized sequence.  Outputs of 0 are to be produced at all other times.</a:t>
            </a:r>
          </a:p>
          <a:p>
            <a:r>
              <a:rPr lang="en-US" dirty="0" smtClean="0"/>
              <a:t>A Mealy network model is developed since the output is a function of the current input x.</a:t>
            </a:r>
          </a:p>
          <a:p>
            <a:r>
              <a:rPr lang="en-US" dirty="0" smtClean="0"/>
              <a:t>Network is not required to reset upon the occurrence of the fourth input.</a:t>
            </a:r>
          </a:p>
          <a:p>
            <a:r>
              <a:rPr lang="en-US" dirty="0" smtClean="0"/>
              <a:t>Sequences may overlap.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28007"/>
              </p:ext>
            </p:extLst>
          </p:nvPr>
        </p:nvGraphicFramePr>
        <p:xfrm>
          <a:off x="1524000" y="5582920"/>
          <a:ext cx="56235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Sequence Recognizer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6658" y="276942"/>
            <a:ext cx="5438775" cy="747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Single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single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output of the network is initially 0.</a:t>
                </a:r>
              </a:p>
              <a:p>
                <a:r>
                  <a:rPr lang="en-US" dirty="0" smtClean="0"/>
                  <a:t>Changes on the next input immediately following each even occurrence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effect of the input is to be delayed by one clock period. 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during the next clock period does not affect the output of the network at that time.</a:t>
                </a:r>
              </a:p>
              <a:p>
                <a:r>
                  <a:rPr lang="en-US" dirty="0" smtClean="0"/>
                  <a:t>A Moore sequential network is to be realized</a:t>
                </a:r>
                <a:endParaRPr lang="en-US" dirty="0"/>
              </a:p>
              <a:p>
                <a:r>
                  <a:rPr lang="en-US" dirty="0" smtClean="0"/>
                  <a:t>Example: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1481" t="-3504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66604"/>
              </p:ext>
            </p:extLst>
          </p:nvPr>
        </p:nvGraphicFramePr>
        <p:xfrm>
          <a:off x="2860040" y="5257800"/>
          <a:ext cx="354076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9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Example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1025" y="1314450"/>
            <a:ext cx="3476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7602" y="711198"/>
            <a:ext cx="2979733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47675" y="4924425"/>
                <a:ext cx="8120062" cy="1628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A:  The output changes to 0 since the last occurrence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was even</a:t>
                </a:r>
              </a:p>
              <a:p>
                <a:pPr algn="ctr"/>
                <a:r>
                  <a:rPr lang="en-US" dirty="0" smtClean="0"/>
                  <a:t>B:  The output remains at 0 since the last occurrence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was odd</a:t>
                </a:r>
              </a:p>
              <a:p>
                <a:pPr algn="ctr"/>
                <a:r>
                  <a:rPr lang="en-US" dirty="0" smtClean="0"/>
                  <a:t>C:  The output changes to 1 since the last occurrence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was even</a:t>
                </a:r>
              </a:p>
              <a:p>
                <a:pPr algn="ctr"/>
                <a:r>
                  <a:rPr lang="en-US" dirty="0" smtClean="0"/>
                  <a:t>D: The output remains at 1 since the last occurrence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was odd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4924425"/>
                <a:ext cx="8120062" cy="162877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1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state table is a description of the terminal behavior of a clocked synchronous sequential network.</a:t>
            </a:r>
          </a:p>
          <a:p>
            <a:r>
              <a:rPr lang="en-US" dirty="0" smtClean="0"/>
              <a:t>During the process of creating the state table, more states may be defined then are really necessary.</a:t>
            </a:r>
          </a:p>
          <a:p>
            <a:r>
              <a:rPr lang="en-US" dirty="0" smtClean="0"/>
              <a:t>In analysis of synchronous sequential networks, bin codes for the states were replaced by arbitrary symbols when going from transition table to state table.</a:t>
            </a:r>
          </a:p>
          <a:p>
            <a:r>
              <a:rPr lang="en-US" dirty="0" smtClean="0"/>
              <a:t>For synthesis, the opposite process is performed:  Arbitrary state symbols are replaced with binary codes.</a:t>
            </a:r>
          </a:p>
          <a:p>
            <a:r>
              <a:rPr lang="en-US" dirty="0" smtClean="0"/>
              <a:t>Smaller number of binary digits necessary -&gt; smaller number of flip-flops.</a:t>
            </a:r>
          </a:p>
          <a:p>
            <a:r>
              <a:rPr lang="en-US" dirty="0" smtClean="0"/>
              <a:t>Reducing number of states may also simplify the combinational logic.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 Reduction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3-step process:</a:t>
            </a:r>
          </a:p>
          <a:p>
            <a:pPr lvl="1"/>
            <a:r>
              <a:rPr lang="en-US" dirty="0" smtClean="0"/>
              <a:t>Equivalent pairs of states are determined</a:t>
            </a:r>
          </a:p>
          <a:p>
            <a:pPr lvl="1"/>
            <a:r>
              <a:rPr lang="en-US" dirty="0" smtClean="0"/>
              <a:t>Sets of equivalent states are established</a:t>
            </a:r>
          </a:p>
          <a:p>
            <a:pPr lvl="1"/>
            <a:r>
              <a:rPr lang="en-US" dirty="0" smtClean="0"/>
              <a:t>Reduced state table is constructed with one state for each of the sets of equivalent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Equivalent Pairs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Recall that given a state table, an input sequence and some starting state, the resulting output sequence can be determined.</a:t>
            </a:r>
          </a:p>
          <a:p>
            <a:r>
              <a:rPr lang="en-US" sz="2000" dirty="0" smtClean="0"/>
              <a:t>Assume we run two experiments:</a:t>
            </a:r>
          </a:p>
          <a:p>
            <a:pPr lvl="1"/>
            <a:r>
              <a:rPr lang="en-US" sz="2000" dirty="0" smtClean="0"/>
              <a:t>One starts in state p</a:t>
            </a:r>
          </a:p>
          <a:p>
            <a:pPr lvl="1"/>
            <a:r>
              <a:rPr lang="en-US" sz="2000" dirty="0" smtClean="0"/>
              <a:t>The second starts in state q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4529" y="2524967"/>
            <a:ext cx="3593915" cy="469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Equivalent Pairs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are said to be equivalent or indistinguishable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all input sequences applied to the two starting states, identical output sequences from both networks result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are not equivalent, then they are said to be distinguishable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6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Equivalent Pairs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Theorem: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of a clocked synchronous sequential network are equivalent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each combination of values of the input variables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outputs are identical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next states are equivalent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1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Exams returned at end of lecture</a:t>
            </a:r>
          </a:p>
          <a:p>
            <a:r>
              <a:rPr lang="en-US" dirty="0" smtClean="0"/>
              <a:t>Homework 9 is up, due Thursday, 12/11</a:t>
            </a:r>
          </a:p>
          <a:p>
            <a:r>
              <a:rPr lang="en-US" dirty="0" smtClean="0"/>
              <a:t>Recitation quiz on Monday, 12/8</a:t>
            </a:r>
          </a:p>
          <a:p>
            <a:pPr lvl="1"/>
            <a:r>
              <a:rPr lang="en-US" dirty="0" smtClean="0"/>
              <a:t>Will cover material from Lectures 26, 27</a:t>
            </a:r>
          </a:p>
        </p:txBody>
      </p:sp>
    </p:spTree>
    <p:extLst>
      <p:ext uri="{BB962C8B-B14F-4D97-AF65-F5344CB8AC3E}">
        <p14:creationId xmlns:p14="http://schemas.microsoft.com/office/powerpoint/2010/main" val="30760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Equivalent Pairs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Proof:  First direction: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 states are equivalent, then </a:t>
                </a:r>
                <a:r>
                  <a:rPr lang="en-US" dirty="0" smtClean="0"/>
                  <a:t>for each combination of values of the input variables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outputs are identical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next states are equivalent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Assume there is some input combination such that outputs differ.  Then clearly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Assume there is some input combination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such that next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are distinguishable. Then by definition of distinguishable, there is some input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for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that produces different output sequences.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a distinguishing input sequence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426" r="-296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4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Equivalent Pairs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Proof:  Second direction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for each combination of values of the input variables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outputs are identical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next states are equivalent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the two states are equivalent.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are not equivalent.  Then there is some input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such that the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differ.  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are the pair of next states on this input.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then condition 1 is not satisfied.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must be an input sequence such that the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differ.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and condition 2 is not satisfied.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259" t="-2287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State Table in Which </a:t>
            </a:r>
            <a:br>
              <a:rPr lang="en-US" dirty="0" smtClean="0"/>
            </a:br>
            <a:r>
              <a:rPr lang="en-US" dirty="0" smtClean="0"/>
              <a:t>State Reduction can be performed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710">
            <a:off x="772836" y="1438275"/>
            <a:ext cx="40290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4724400" y="1752600"/>
                <a:ext cx="3810000" cy="4038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ctr"/>
                <a:r>
                  <a:rPr lang="en-US" sz="2400" dirty="0" smtClean="0"/>
                  <a:t>No.  Why not?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≡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No.  Why not?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≡</m:t>
                      </m:r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Need to check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Circle back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So yes,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752600"/>
                <a:ext cx="3810000" cy="4038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1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Determining Equivalent Pairs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 </a:t>
            </a:r>
            <a:r>
              <a:rPr lang="en-US" dirty="0" smtClean="0">
                <a:solidFill>
                  <a:srgbClr val="FF0000"/>
                </a:solidFill>
              </a:rPr>
              <a:t>implication table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184" y="2262187"/>
            <a:ext cx="4600575" cy="42862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4572000" y="2971800"/>
                <a:ext cx="4191000" cy="2895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are the states of the state table.  There is one cell in the implication table for each pair of distinct cells.</a:t>
                </a:r>
                <a:endParaRPr lang="en-US" sz="24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4191000" cy="2895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0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Determining Equivalent Pairs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60198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Place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-cell if the outputs are contradictory for some input.  If there are no contradictory outputs then enter the pair of next states for each input.  If neither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nor pairs of states are entered in the cell, then a check mark is inserted (denoting equivalence of the two states).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All state pair entries are inspected by the following process:</a:t>
                </a:r>
              </a:p>
              <a:p>
                <a:pPr marL="914400" lvl="1" indent="-51435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an entry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-cell and if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-cell contains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then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is placed in the </a:t>
                </a:r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smtClean="0"/>
                  <a:t>cell and all other entries are ignored.</a:t>
                </a:r>
              </a:p>
              <a:p>
                <a:pPr marL="914400" lvl="1" indent="-514350"/>
                <a:r>
                  <a:rPr lang="en-US" sz="2000" dirty="0" smtClean="0"/>
                  <a:t>Otherwise, process is repeated on one of these other state pairs.</a:t>
                </a:r>
              </a:p>
              <a:p>
                <a:pPr marL="514350" indent="-514350"/>
                <a:r>
                  <a:rPr lang="en-US" sz="2000" dirty="0" smtClean="0"/>
                  <a:t>Repeat Step 2 until it is possible to make an entire pass of the implication table without any additional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being entered.  If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-cell has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at this time,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6019800"/>
              </a:xfrm>
              <a:blipFill rotWithShape="1">
                <a:blip r:embed="rId2"/>
                <a:stretch>
                  <a:fillRect l="-741" t="-20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5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Algorithm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710">
            <a:off x="518060" y="1236193"/>
            <a:ext cx="2817349" cy="27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949">
            <a:off x="3427547" y="1861056"/>
            <a:ext cx="2352675" cy="20955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0882">
            <a:off x="5958477" y="1850834"/>
            <a:ext cx="2324100" cy="20859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4238" y="4305300"/>
            <a:ext cx="2295525" cy="20669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Obtaining the Equivalence Classes of States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Starting with the rightmost column of the processed implication table and working toward the left, move to the first column that has a cell that does not contain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.  Write down the pairs of equivalent states for this column.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Move to the next column to the left,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which contains one or more non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cells.  If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equivalent to all members of any set of states in the list, then add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the set.  Otherwise, add to the list the pairwise equivalent states containing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Step 2 until all columns are examined.  Add to the list, as sets consisting of single states, any states that do not appear in one of the other sets in the list.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83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for Implication Table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735" y="1802464"/>
            <a:ext cx="4062127" cy="365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5029200" y="2590800"/>
                <a:ext cx="3733800" cy="2667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,(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90800"/>
                <a:ext cx="3733800" cy="2667000"/>
              </a:xfrm>
              <a:prstGeom prst="roundRect">
                <a:avLst/>
              </a:prstGeom>
              <a:blipFill rotWithShape="1">
                <a:blip r:embed="rId3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3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the Minimal State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Original state table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and minimal state table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The set of states making up the equivalence classes are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.  The input columns for state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are the same and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Assign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each of 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 …,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The present state section of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consists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 determine the next-state entry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-row,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-column of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14400" lvl="1" indent="-514350"/>
                <a:r>
                  <a:rPr lang="en-US" dirty="0" smtClean="0"/>
                  <a:t>Select any state in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 Use state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to determine its next state for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Next state is in some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so table entry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entries are determined similarly.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the initial state of state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a member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the initial state of state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  <a:blipFill rotWithShape="1">
                <a:blip r:embed="rId2"/>
                <a:stretch>
                  <a:fillRect l="-1259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4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710">
            <a:off x="805602" y="940513"/>
            <a:ext cx="3093025" cy="305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the Minimal State 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7734" y="1590489"/>
            <a:ext cx="2466976" cy="73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smtClean="0"/>
              <a:t>Structure and Operation of Clocked Synchronous Sequential Networks (7.1)</a:t>
            </a:r>
          </a:p>
          <a:p>
            <a:pPr lvl="1"/>
            <a:r>
              <a:rPr lang="en-US" dirty="0" smtClean="0"/>
              <a:t>Analysis of Clocked Synchronous Sequential Networks (7.2)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 smtClean="0"/>
              <a:t>Modeling Clocked Synchronous Sequential Network Behavior (7.3)</a:t>
            </a:r>
          </a:p>
          <a:p>
            <a:pPr lvl="1"/>
            <a:r>
              <a:rPr lang="en-US" dirty="0" smtClean="0"/>
              <a:t>State Table Reduction (7.4)</a:t>
            </a:r>
          </a:p>
        </p:txBody>
      </p:sp>
    </p:spTree>
    <p:extLst>
      <p:ext uri="{BB962C8B-B14F-4D97-AF65-F5344CB8AC3E}">
        <p14:creationId xmlns:p14="http://schemas.microsoft.com/office/powerpoint/2010/main" val="9720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clocked synchronous sequential network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Approach for the synthesis of clocked synchronous sequential networks:</a:t>
            </a:r>
          </a:p>
          <a:p>
            <a:pPr lvl="1"/>
            <a:r>
              <a:rPr lang="en-US" dirty="0" smtClean="0"/>
              <a:t>State table/state diagram is constructed from word specifications.</a:t>
            </a:r>
          </a:p>
          <a:p>
            <a:pPr lvl="1"/>
            <a:r>
              <a:rPr lang="en-US" dirty="0" smtClean="0"/>
              <a:t>State reduction technique to obtain a state table with minimum number of states.</a:t>
            </a:r>
          </a:p>
          <a:p>
            <a:pPr lvl="1"/>
            <a:r>
              <a:rPr lang="en-US" dirty="0" smtClean="0"/>
              <a:t>Transition table is formed by coding the states of the state table.</a:t>
            </a:r>
          </a:p>
          <a:p>
            <a:pPr lvl="1"/>
            <a:r>
              <a:rPr lang="en-US" dirty="0" smtClean="0"/>
              <a:t>Excitation table is constructed based on the flip-flop types to be used.</a:t>
            </a:r>
          </a:p>
          <a:p>
            <a:pPr lvl="1"/>
            <a:r>
              <a:rPr lang="en-US" dirty="0" smtClean="0"/>
              <a:t>From the excitation table, the excitation and output expressions for the network are determined.</a:t>
            </a:r>
          </a:p>
          <a:p>
            <a:pPr lvl="1"/>
            <a:r>
              <a:rPr lang="en-US" dirty="0" smtClean="0"/>
              <a:t>Finally, the logic diagram is drawn.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Modeling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Diagram for </a:t>
            </a:r>
            <a:br>
              <a:rPr lang="en-US" dirty="0" smtClean="0"/>
            </a:br>
            <a:r>
              <a:rPr lang="en-US" dirty="0" smtClean="0"/>
              <a:t>Mealy serial binary adder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3138" y="1685925"/>
            <a:ext cx="46577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Diagram for </a:t>
            </a:r>
            <a:br>
              <a:rPr lang="en-US" dirty="0" smtClean="0"/>
            </a:br>
            <a:r>
              <a:rPr lang="en-US" dirty="0" smtClean="0"/>
              <a:t>Moore serial binary adder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6963" y="1462087"/>
            <a:ext cx="42481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8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Sequence 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An output of 1 is to be produced </a:t>
            </a:r>
            <a:r>
              <a:rPr lang="en-US" sz="2800" dirty="0" err="1" smtClean="0"/>
              <a:t>iff</a:t>
            </a:r>
            <a:r>
              <a:rPr lang="en-US" sz="2800" dirty="0" smtClean="0"/>
              <a:t> the three input symbols following two consecutive input 0’s include at least one 1.</a:t>
            </a:r>
          </a:p>
          <a:p>
            <a:r>
              <a:rPr lang="en-US" sz="2800" dirty="0" smtClean="0"/>
              <a:t>At all other times the output is to be 0.</a:t>
            </a:r>
          </a:p>
          <a:p>
            <a:r>
              <a:rPr lang="en-US" sz="2800" dirty="0" smtClean="0"/>
              <a:t>The output of 1 is to be coincident with the third input symbol of the three-input-symbol sequence.</a:t>
            </a:r>
          </a:p>
          <a:p>
            <a:r>
              <a:rPr lang="en-US" sz="2800" dirty="0" smtClean="0"/>
              <a:t>Upon completing the analysis of the three input symbols </a:t>
            </a:r>
            <a:r>
              <a:rPr lang="en-US" sz="2800" dirty="0" err="1" smtClean="0"/>
              <a:t>followin</a:t>
            </a:r>
            <a:r>
              <a:rPr lang="en-US" sz="2800" dirty="0" smtClean="0"/>
              <a:t> the pair of 0 inputs, the network is to reset itself and await for another pair of 0’s and then at least one 1 in the following </a:t>
            </a:r>
            <a:r>
              <a:rPr lang="en-US" sz="2800" dirty="0" err="1" smtClean="0"/>
              <a:t>seqence</a:t>
            </a:r>
            <a:r>
              <a:rPr lang="en-US" sz="2800" dirty="0" smtClean="0"/>
              <a:t> of three input symbols.</a:t>
            </a:r>
          </a:p>
          <a:p>
            <a:r>
              <a:rPr lang="en-US" sz="2800" dirty="0" smtClean="0"/>
              <a:t>Since the output is to be coincident with the third input symbol, a Mealy </a:t>
            </a:r>
            <a:r>
              <a:rPr lang="en-US" sz="2800" dirty="0" err="1" smtClean="0"/>
              <a:t>netword</a:t>
            </a:r>
            <a:r>
              <a:rPr lang="en-US" sz="2800" dirty="0" smtClean="0"/>
              <a:t> is implied.</a:t>
            </a:r>
          </a:p>
          <a:p>
            <a:r>
              <a:rPr lang="en-US" sz="2800" dirty="0" smtClean="0"/>
              <a:t>Example: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4230"/>
              </p:ext>
            </p:extLst>
          </p:nvPr>
        </p:nvGraphicFramePr>
        <p:xfrm>
          <a:off x="1524000" y="5486400"/>
          <a:ext cx="56235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Sequence Recognizer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7177" y="-94528"/>
            <a:ext cx="4925871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2022</Words>
  <Application>Microsoft Office PowerPoint</Application>
  <PresentationFormat>On-screen Show (4:3)</PresentationFormat>
  <Paragraphs>281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Digital Logic Design</vt:lpstr>
      <vt:lpstr>Announcements</vt:lpstr>
      <vt:lpstr>Agenda</vt:lpstr>
      <vt:lpstr>Modeling clocked synchronous sequential network behavior</vt:lpstr>
      <vt:lpstr>Examples of Modeling Step</vt:lpstr>
      <vt:lpstr>State Diagram for  Mealy serial binary adder</vt:lpstr>
      <vt:lpstr>State Diagram for  Moore serial binary adder</vt:lpstr>
      <vt:lpstr>A Sequence Recognizer</vt:lpstr>
      <vt:lpstr>A Sequence Recognizer</vt:lpstr>
      <vt:lpstr>Another Sequence Recognizer</vt:lpstr>
      <vt:lpstr>Another Sequence Recognizer</vt:lpstr>
      <vt:lpstr>Final Example</vt:lpstr>
      <vt:lpstr>Final Example</vt:lpstr>
      <vt:lpstr>State Table Reduction</vt:lpstr>
      <vt:lpstr>State Table Reduction</vt:lpstr>
      <vt:lpstr>State Table Reduction Procedure</vt:lpstr>
      <vt:lpstr>Determining Equivalent Pairs of States</vt:lpstr>
      <vt:lpstr>Determining Equivalent Pairs of States</vt:lpstr>
      <vt:lpstr>Determining Equivalent Pairs of States</vt:lpstr>
      <vt:lpstr>Determining Equivalent Pairs of States</vt:lpstr>
      <vt:lpstr>Determining Equivalent Pairs of States</vt:lpstr>
      <vt:lpstr>Example of State Table in Which  State Reduction can be performed</vt:lpstr>
      <vt:lpstr>Algorithm for Determining Equivalent Pairs of States</vt:lpstr>
      <vt:lpstr>Algorithm for Determining Equivalent Pairs of States</vt:lpstr>
      <vt:lpstr>Example of Algorithm</vt:lpstr>
      <vt:lpstr>Algorithm for Obtaining the Equivalence Classes of States</vt:lpstr>
      <vt:lpstr>Example for Implication Table </vt:lpstr>
      <vt:lpstr>Constructing the Minimal State Table</vt:lpstr>
      <vt:lpstr>Constructing the Minimal State Table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Dachman-Soled</dc:creator>
  <cp:lastModifiedBy>Dana Dachman-Soled</cp:lastModifiedBy>
  <cp:revision>15</cp:revision>
  <dcterms:created xsi:type="dcterms:W3CDTF">2014-12-04T02:59:30Z</dcterms:created>
  <dcterms:modified xsi:type="dcterms:W3CDTF">2014-12-04T15:37:31Z</dcterms:modified>
</cp:coreProperties>
</file>