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5"/>
  </p:handoutMasterIdLst>
  <p:sldIdLst>
    <p:sldId id="256" r:id="rId2"/>
    <p:sldId id="257" r:id="rId3"/>
    <p:sldId id="258" r:id="rId4"/>
    <p:sldId id="280" r:id="rId5"/>
    <p:sldId id="281" r:id="rId6"/>
    <p:sldId id="282" r:id="rId7"/>
    <p:sldId id="284" r:id="rId8"/>
    <p:sldId id="285" r:id="rId9"/>
    <p:sldId id="286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289" r:id="rId19"/>
    <p:sldId id="299" r:id="rId20"/>
    <p:sldId id="300" r:id="rId21"/>
    <p:sldId id="301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306" r:id="rId35"/>
    <p:sldId id="308" r:id="rId36"/>
    <p:sldId id="309" r:id="rId37"/>
    <p:sldId id="310" r:id="rId38"/>
    <p:sldId id="278" r:id="rId39"/>
    <p:sldId id="279" r:id="rId40"/>
    <p:sldId id="302" r:id="rId41"/>
    <p:sldId id="303" r:id="rId42"/>
    <p:sldId id="304" r:id="rId43"/>
    <p:sldId id="305" r:id="rId44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A152B124-7751-4619-B8F3-E11DC7AC5436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01EB6B3-5E81-423C-8339-FC446C9C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40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0E5E-45F7-49CE-90D2-73C098A58DB6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4F73-FFCF-49E6-B7E2-5D2C18F9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45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0E5E-45F7-49CE-90D2-73C098A58DB6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4F73-FFCF-49E6-B7E2-5D2C18F9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2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0E5E-45F7-49CE-90D2-73C098A58DB6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4F73-FFCF-49E6-B7E2-5D2C18F9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6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0E5E-45F7-49CE-90D2-73C098A58DB6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4F73-FFCF-49E6-B7E2-5D2C18F9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5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0E5E-45F7-49CE-90D2-73C098A58DB6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4F73-FFCF-49E6-B7E2-5D2C18F9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5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0E5E-45F7-49CE-90D2-73C098A58DB6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4F73-FFCF-49E6-B7E2-5D2C18F9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6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0E5E-45F7-49CE-90D2-73C098A58DB6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4F73-FFCF-49E6-B7E2-5D2C18F9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6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0E5E-45F7-49CE-90D2-73C098A58DB6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4F73-FFCF-49E6-B7E2-5D2C18F9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1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0E5E-45F7-49CE-90D2-73C098A58DB6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4F73-FFCF-49E6-B7E2-5D2C18F9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0E5E-45F7-49CE-90D2-73C098A58DB6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4F73-FFCF-49E6-B7E2-5D2C18F9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8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0E5E-45F7-49CE-90D2-73C098A58DB6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4F73-FFCF-49E6-B7E2-5D2C18F9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4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40E5E-45F7-49CE-90D2-73C098A58DB6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14F73-FFCF-49E6-B7E2-5D2C18F9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0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Logic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Assignment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K-map for the state variables in which each cell of the map denotes a combination of the binary digits that can be assigned to a state of the sequential network.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29179"/>
              </p:ext>
            </p:extLst>
          </p:nvPr>
        </p:nvGraphicFramePr>
        <p:xfrm>
          <a:off x="990600" y="4114800"/>
          <a:ext cx="41148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410200" y="2971800"/>
            <a:ext cx="3200400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(B,G) 2x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(C,F)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(D,H) 2x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(A,E)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(A,B)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(B,C) 3x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(D,E)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(F,G) 2x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(D,H)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(D,F)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(E,G)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28600" y="3352800"/>
            <a:ext cx="685800" cy="533400"/>
          </a:xfrm>
          <a:prstGeom prst="wedgeRoundRectCallout">
            <a:avLst>
              <a:gd name="adj1" fmla="val 46723"/>
              <a:gd name="adj2" fmla="val 121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75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Assignment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K-map for the state variables in which each cell of the map denotes a combination of the binary digits that can be assigned to a state of the sequential network.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363843"/>
              </p:ext>
            </p:extLst>
          </p:nvPr>
        </p:nvGraphicFramePr>
        <p:xfrm>
          <a:off x="990600" y="4114800"/>
          <a:ext cx="41148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410200" y="2971800"/>
            <a:ext cx="3200400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(B,G) 2x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(C,F)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(D,H) 2x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(A,E)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(A,B)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(B,C) 3x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(D,E)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(F,G) 2x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(D,H)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(D,F)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(E,G)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28600" y="3352800"/>
            <a:ext cx="685800" cy="533400"/>
          </a:xfrm>
          <a:prstGeom prst="wedgeRoundRectCallout">
            <a:avLst>
              <a:gd name="adj1" fmla="val 46723"/>
              <a:gd name="adj2" fmla="val 121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94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Assignment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K-map for the state variables in which each cell of the map denotes a combination of the binary digits that can be assigned to a state of the sequential network.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41957"/>
              </p:ext>
            </p:extLst>
          </p:nvPr>
        </p:nvGraphicFramePr>
        <p:xfrm>
          <a:off x="990600" y="4114800"/>
          <a:ext cx="41148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410200" y="2971800"/>
            <a:ext cx="3200400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(B,G) 2x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(C,F)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(D,H) 2x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(A,E)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(A,B)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(B,C) 3x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(D,E)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(F,G) 2x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(D,H)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(D,F)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(E,G)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28600" y="3352800"/>
            <a:ext cx="685800" cy="533400"/>
          </a:xfrm>
          <a:prstGeom prst="wedgeRoundRectCallout">
            <a:avLst>
              <a:gd name="adj1" fmla="val 46723"/>
              <a:gd name="adj2" fmla="val 121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1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Assignment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K-map for the state variables in which each cell of the map denotes a combination of the binary digits that can be assigned to a state of the sequential network.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626047"/>
              </p:ext>
            </p:extLst>
          </p:nvPr>
        </p:nvGraphicFramePr>
        <p:xfrm>
          <a:off x="990600" y="4114800"/>
          <a:ext cx="41148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410200" y="2971800"/>
            <a:ext cx="3200400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(B,G) 2x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(C,F)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(D,H) 2x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(A,E)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(A,B)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(B,C) 3x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(D,E)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(F,G) 2x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(D,H)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(D,F)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(E,G)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28600" y="3352800"/>
            <a:ext cx="685800" cy="533400"/>
          </a:xfrm>
          <a:prstGeom prst="wedgeRoundRectCallout">
            <a:avLst>
              <a:gd name="adj1" fmla="val 46723"/>
              <a:gd name="adj2" fmla="val 121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9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Assignment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K-map for the state variables in which each cell of the map denotes a combination of the binary digits that can be assigned to a state of the sequential network.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73915"/>
              </p:ext>
            </p:extLst>
          </p:nvPr>
        </p:nvGraphicFramePr>
        <p:xfrm>
          <a:off x="990600" y="4114800"/>
          <a:ext cx="41148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410200" y="2971800"/>
            <a:ext cx="3200400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(B,G) 2x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(C,F)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(D,H) 2x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(A,E)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(A,B)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(B,C) 3x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(D,E)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(F,G) 2x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(D,H)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(D,F)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(E,G)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28600" y="3352800"/>
            <a:ext cx="685800" cy="533400"/>
          </a:xfrm>
          <a:prstGeom prst="wedgeRoundRectCallout">
            <a:avLst>
              <a:gd name="adj1" fmla="val 46723"/>
              <a:gd name="adj2" fmla="val 121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Assignment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K-map for the state variables in which each cell of the map denotes a combination of the binary digits that can be assigned to a state of the sequential network.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261761"/>
              </p:ext>
            </p:extLst>
          </p:nvPr>
        </p:nvGraphicFramePr>
        <p:xfrm>
          <a:off x="990600" y="4114800"/>
          <a:ext cx="41148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410200" y="2971800"/>
            <a:ext cx="3200400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(B,G) 2x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(C,F)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(D,H) 2x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(A,E)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(A,B)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(B,C) 3x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(D,E)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(F,G) 2x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(D,H)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(D,F)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(E,G)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28600" y="3352800"/>
            <a:ext cx="685800" cy="533400"/>
          </a:xfrm>
          <a:prstGeom prst="wedgeRoundRectCallout">
            <a:avLst>
              <a:gd name="adj1" fmla="val 46723"/>
              <a:gd name="adj2" fmla="val 121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3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Assignment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K-map for the state variables in which each cell of the map denotes a combination of the binary digits that can be assigned to a state of the sequential network.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213355"/>
              </p:ext>
            </p:extLst>
          </p:nvPr>
        </p:nvGraphicFramePr>
        <p:xfrm>
          <a:off x="990600" y="4114800"/>
          <a:ext cx="41148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410200" y="2971800"/>
            <a:ext cx="3200400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(B,G) 2x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(C,F)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(D,H) 2x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(A,E)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(A,B)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(B,C) 3x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(D,E)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(F,G) 2x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(D,H)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(D,F)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(E,G)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28600" y="3352800"/>
            <a:ext cx="685800" cy="533400"/>
          </a:xfrm>
          <a:prstGeom prst="wedgeRoundRectCallout">
            <a:avLst>
              <a:gd name="adj1" fmla="val 46723"/>
              <a:gd name="adj2" fmla="val 121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8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Assignment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K-map for the state variables in which each cell of the map denotes a combination of the binary digits that can be assigned to a state of the sequential network.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944447"/>
              </p:ext>
            </p:extLst>
          </p:nvPr>
        </p:nvGraphicFramePr>
        <p:xfrm>
          <a:off x="990600" y="4114800"/>
          <a:ext cx="41148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410200" y="2971800"/>
            <a:ext cx="3200400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(B,G) 2x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(C,F)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(D,H) 2x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(A,E)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(A,B)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(B,C) 3x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(D,E)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(F,G) 2x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(D,H)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(D,F)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(E,G)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28600" y="3352800"/>
            <a:ext cx="685800" cy="533400"/>
          </a:xfrm>
          <a:prstGeom prst="wedgeRoundRectCallout">
            <a:avLst>
              <a:gd name="adj1" fmla="val 46723"/>
              <a:gd name="adj2" fmla="val 121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0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70036" y="3249764"/>
            <a:ext cx="3240588" cy="359906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Assignment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K-map for the state variables in which each cell of the map denotes a combination of the binary digits that can be assigned to a state of the sequential network.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Using the state assignment map and state table, a transition table is constructed.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9082" y="1458919"/>
            <a:ext cx="2232037" cy="388619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6839" y="2244561"/>
            <a:ext cx="2126921" cy="23622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92614" y="3527311"/>
            <a:ext cx="1939696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4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Homework 9 due </a:t>
            </a:r>
            <a:r>
              <a:rPr lang="en-US" dirty="0" smtClean="0"/>
              <a:t>today</a:t>
            </a:r>
            <a:endParaRPr lang="en-US" dirty="0"/>
          </a:p>
          <a:p>
            <a:r>
              <a:rPr lang="en-US" dirty="0"/>
              <a:t>Please fill out Course Evaluations online.</a:t>
            </a:r>
          </a:p>
          <a:p>
            <a:r>
              <a:rPr lang="en-US" dirty="0"/>
              <a:t>Final exam will be on Thursday, Dec. 18 10:30-12:30 in CHE 2118 (our regular classroom).</a:t>
            </a:r>
          </a:p>
          <a:p>
            <a:r>
              <a:rPr lang="en-US" dirty="0"/>
              <a:t>Shang will hold a review for the final exam in AVW </a:t>
            </a:r>
            <a:r>
              <a:rPr lang="en-US" dirty="0" smtClean="0"/>
              <a:t>2120 on Friday</a:t>
            </a:r>
            <a:r>
              <a:rPr lang="en-US" dirty="0"/>
              <a:t>, 12/12 from </a:t>
            </a:r>
            <a:r>
              <a:rPr lang="en-US" dirty="0" smtClean="0"/>
              <a:t>11am-12:15pm.</a:t>
            </a:r>
            <a:endParaRPr lang="en-US" dirty="0"/>
          </a:p>
          <a:p>
            <a:r>
              <a:rPr lang="en-US" dirty="0" smtClean="0"/>
              <a:t>Information about final exam (including review problems for the review session) now up on course webpage.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28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65237"/>
            <a:ext cx="9067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K-maps for next-state and output functions.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4970" y="1930588"/>
            <a:ext cx="504452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3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Next-State and Output K-maps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5488" y="1481137"/>
            <a:ext cx="51530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Unused States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bits, the number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that can be coded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&lt;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In general, when coding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states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bits some binary combinations are not assigned to any state.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31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Unused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Approach 1:</a:t>
            </a:r>
          </a:p>
          <a:p>
            <a:pPr lvl="1"/>
            <a:r>
              <a:rPr lang="en-US" dirty="0" smtClean="0"/>
              <a:t>The corresponding entries in the K-maps are don’t cares.  </a:t>
            </a:r>
          </a:p>
          <a:p>
            <a:pPr lvl="1"/>
            <a:r>
              <a:rPr lang="en-US" dirty="0" smtClean="0"/>
              <a:t>This provides greater flexibility when obtaining minimal expressions for next-state and output functions.</a:t>
            </a:r>
          </a:p>
          <a:p>
            <a:r>
              <a:rPr lang="en-US" dirty="0" smtClean="0"/>
              <a:t>Approach 2:</a:t>
            </a:r>
          </a:p>
          <a:p>
            <a:pPr lvl="1"/>
            <a:r>
              <a:rPr lang="en-US" dirty="0" smtClean="0"/>
              <a:t>The network may enter one of the unused states (when first turned on, due to noise, hardware failure, etc.)</a:t>
            </a:r>
          </a:p>
          <a:p>
            <a:pPr lvl="1"/>
            <a:r>
              <a:rPr lang="en-US" dirty="0" smtClean="0"/>
              <a:t>It may be desirable that the network go to some well-defined state at the end of the clock period.</a:t>
            </a:r>
          </a:p>
          <a:p>
            <a:pPr lvl="1"/>
            <a:r>
              <a:rPr lang="en-US" dirty="0" smtClean="0"/>
              <a:t>Next state entries for each of the unused states should be specified.</a:t>
            </a:r>
          </a:p>
        </p:txBody>
      </p:sp>
    </p:spTree>
    <p:extLst>
      <p:ext uri="{BB962C8B-B14F-4D97-AF65-F5344CB8AC3E}">
        <p14:creationId xmlns:p14="http://schemas.microsoft.com/office/powerpoint/2010/main" val="352282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Illustrating Approach 1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5950" y="600075"/>
            <a:ext cx="5372100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18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Illustrating Approach 2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95475" y="709612"/>
            <a:ext cx="5353050" cy="648652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48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0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which type of clocked flip-flops should be used for memory.</a:t>
            </a:r>
          </a:p>
          <a:p>
            <a:r>
              <a:rPr lang="en-US" dirty="0" smtClean="0"/>
              <a:t>Depending on this choice, appropriate excitation signals must be generated by the combinational logic that precedes the input terminals of the flip-flops.</a:t>
            </a:r>
          </a:p>
          <a:p>
            <a:r>
              <a:rPr lang="en-US" dirty="0" smtClean="0"/>
              <a:t>Excitation table can be constructed from transition table once flip-flop type is selected.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4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tables for Flip-Flops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33650" y="123825"/>
            <a:ext cx="4076700" cy="661035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54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Transition Table to </a:t>
            </a:r>
            <a:br>
              <a:rPr lang="en-US" dirty="0" smtClean="0"/>
            </a:br>
            <a:r>
              <a:rPr lang="en-US" dirty="0" smtClean="0"/>
              <a:t>Excitation Table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98720" y="154231"/>
            <a:ext cx="2765911" cy="596264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5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9750"/>
            <a:ext cx="21336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57725"/>
            <a:ext cx="23526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6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Completing the Design with </a:t>
            </a:r>
            <a:br>
              <a:rPr lang="en-US" dirty="0" smtClean="0"/>
            </a:br>
            <a:r>
              <a:rPr lang="en-US" dirty="0" smtClean="0"/>
              <a:t>D-flip-flops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1328" y="1346071"/>
            <a:ext cx="5181601" cy="553745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5943600" y="1828800"/>
                <a:ext cx="2895600" cy="3048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Q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bar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ba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ba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ba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ba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828800"/>
                <a:ext cx="2895600" cy="30480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5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Time:</a:t>
            </a:r>
          </a:p>
          <a:p>
            <a:pPr lvl="1"/>
            <a:r>
              <a:rPr lang="en-US" dirty="0" smtClean="0"/>
              <a:t>State </a:t>
            </a:r>
            <a:r>
              <a:rPr lang="en-US" dirty="0"/>
              <a:t>Table Reduction (7.4)</a:t>
            </a:r>
          </a:p>
          <a:p>
            <a:pPr lvl="1"/>
            <a:r>
              <a:rPr lang="en-US" dirty="0"/>
              <a:t>The State Assignment Problem (7.5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This Time:</a:t>
            </a:r>
          </a:p>
          <a:p>
            <a:pPr lvl="1"/>
            <a:r>
              <a:rPr lang="en-US" dirty="0" smtClean="0"/>
              <a:t>Finish The </a:t>
            </a:r>
            <a:r>
              <a:rPr lang="en-US" dirty="0"/>
              <a:t>State Assignment Problem (7.5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Completing </a:t>
            </a:r>
            <a:r>
              <a:rPr lang="en-US" dirty="0"/>
              <a:t>the Design of Clocked Synchronous Sequential Networks (7.6)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Realizations using PLDs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2637" y="909637"/>
            <a:ext cx="54102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8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 Realization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1139">
            <a:off x="3069828" y="2894798"/>
            <a:ext cx="3231965" cy="434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82723" y="3428"/>
            <a:ext cx="2235704" cy="481964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5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9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 Realization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4309">
            <a:off x="3494464" y="2290341"/>
            <a:ext cx="2859578" cy="56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352800" y="1219200"/>
                <a:ext cx="2895600" cy="234229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Q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bar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ba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ba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ba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ba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219200"/>
                <a:ext cx="2895600" cy="2342294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 Realization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9009" y="1458009"/>
            <a:ext cx="5651720" cy="499586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54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8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Transition Table to </a:t>
            </a:r>
            <a:br>
              <a:rPr lang="en-US" dirty="0" smtClean="0"/>
            </a:br>
            <a:r>
              <a:rPr lang="en-US" dirty="0" smtClean="0"/>
              <a:t>Excitation Table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9750"/>
            <a:ext cx="21336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29175"/>
            <a:ext cx="39528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50078" y="411480"/>
            <a:ext cx="2438401" cy="527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0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K-Maps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16152" y="1411365"/>
            <a:ext cx="5659283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13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K-Maps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40965" y="-349921"/>
            <a:ext cx="3262314" cy="807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1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Recall 0110/1001 Sequence Recognizer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42631" y="548169"/>
            <a:ext cx="5211138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2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Approach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Use the first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800" dirty="0" smtClean="0"/>
                  <a:t> binary integers as the binary-code representation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800" dirty="0" smtClean="0"/>
                  <a:t> states.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23938" y="3671526"/>
            <a:ext cx="1929536" cy="398621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22681" y="1458919"/>
            <a:ext cx="2232037" cy="388619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3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Alternative State Table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97971" y="645255"/>
            <a:ext cx="4838570" cy="656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9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 Table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86518" y="1137683"/>
            <a:ext cx="5509102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7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Implication Table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8187" y="1044526"/>
            <a:ext cx="5837138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5950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7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Next-State and Output K-maps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5488" y="1481137"/>
            <a:ext cx="51530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Guidelines for Obtaining </a:t>
            </a:r>
            <a:br>
              <a:rPr lang="en-US" dirty="0" smtClean="0"/>
            </a:br>
            <a:r>
              <a:rPr lang="en-US" dirty="0" smtClean="0"/>
              <a:t>State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Rule I:  Two or more present states that have the same next state for a given input combination should be made adjacent.</a:t>
            </a:r>
          </a:p>
          <a:p>
            <a:r>
              <a:rPr lang="en-US" dirty="0" smtClean="0"/>
              <a:t>Rule II:  For any present state and two adjacent input combinations, the two next states should be made adjacent.</a:t>
            </a:r>
          </a:p>
          <a:p>
            <a:r>
              <a:rPr lang="en-US" dirty="0" smtClean="0"/>
              <a:t>Rule III:  Two or more present states that produce the same output symbol, for a given input combination should be made adjacent (only needs to be done for one of the two output symbols).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9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5413" y="357188"/>
            <a:ext cx="2943225" cy="512445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5638800" y="1371600"/>
                <a:ext cx="3200400" cy="3276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is the next state for both present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.  Rule 1: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should be adjacent.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should be coded as adjacent states since their next states are both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should be coded as adjacent states since their next states are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371600"/>
                <a:ext cx="3200400" cy="3276600"/>
              </a:xfrm>
              <a:prstGeom prst="roundRect">
                <a:avLst/>
              </a:prstGeom>
              <a:blipFill rotWithShape="1">
                <a:blip r:embed="rId3"/>
                <a:stretch>
                  <a:fillRect t="-2214" b="-4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304800" y="4800600"/>
                <a:ext cx="8534400" cy="1752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Rule I: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2×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2×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(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(2×)</m:t>
                    </m:r>
                  </m:oMath>
                </a14:m>
                <a:r>
                  <a:rPr lang="en-US" dirty="0" smtClean="0"/>
                  <a:t> indicates that the recommended adjacency conditions appear twice and should be given higher priority than those that appear only once.</a:t>
                </a:r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00600"/>
                <a:ext cx="8534400" cy="17526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7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5413" y="357188"/>
            <a:ext cx="2943225" cy="512445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5638800" y="1371600"/>
                <a:ext cx="3200400" cy="3276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Next consider Rule II: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=0, 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are adjacent, the next-state pair for each present state should be made adjacent according to Rule II.</a:t>
                </a:r>
                <a:endParaRPr lang="en-US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371600"/>
                <a:ext cx="3200400" cy="3276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304800" y="4800600"/>
                <a:ext cx="8534400" cy="1752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Rule II: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3×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2×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,(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00600"/>
                <a:ext cx="8534400" cy="17526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1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5413" y="357188"/>
            <a:ext cx="2943225" cy="512445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638800" y="1371600"/>
            <a:ext cx="3200400" cy="3276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consider Rule III:</a:t>
            </a:r>
          </a:p>
          <a:p>
            <a:pPr algn="ctr"/>
            <a:r>
              <a:rPr lang="en-US" dirty="0" smtClean="0"/>
              <a:t>Look at present states that produce output symbol 1 on the same input.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304800" y="4800600"/>
                <a:ext cx="8534400" cy="1752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Rule III: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,(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00600"/>
                <a:ext cx="8534400" cy="1752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2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1505</Words>
  <Application>Microsoft Office PowerPoint</Application>
  <PresentationFormat>On-screen Show (4:3)</PresentationFormat>
  <Paragraphs>250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Digital Logic Design</vt:lpstr>
      <vt:lpstr>Announcements</vt:lpstr>
      <vt:lpstr>Agenda</vt:lpstr>
      <vt:lpstr>Simplest Approach</vt:lpstr>
      <vt:lpstr>Next-State and Output K-maps</vt:lpstr>
      <vt:lpstr>Guidelines for Obtaining  State Assignments</vt:lpstr>
      <vt:lpstr>Example</vt:lpstr>
      <vt:lpstr>Example</vt:lpstr>
      <vt:lpstr>Example</vt:lpstr>
      <vt:lpstr>State Assignment Map</vt:lpstr>
      <vt:lpstr>State Assignment Map</vt:lpstr>
      <vt:lpstr>State Assignment Map</vt:lpstr>
      <vt:lpstr>State Assignment Map</vt:lpstr>
      <vt:lpstr>State Assignment Map</vt:lpstr>
      <vt:lpstr>State Assignment Map</vt:lpstr>
      <vt:lpstr>State Assignment Map</vt:lpstr>
      <vt:lpstr>State Assignment Map</vt:lpstr>
      <vt:lpstr>State Assignment Map</vt:lpstr>
      <vt:lpstr>Transition Table</vt:lpstr>
      <vt:lpstr>Transition Table</vt:lpstr>
      <vt:lpstr>Next-State and Output K-maps</vt:lpstr>
      <vt:lpstr>Unused States</vt:lpstr>
      <vt:lpstr>Unused States</vt:lpstr>
      <vt:lpstr>Illustrating Approach 1</vt:lpstr>
      <vt:lpstr>Illustrating Approach 2</vt:lpstr>
      <vt:lpstr>Completing the Design</vt:lpstr>
      <vt:lpstr>Application tables for Flip-Flops</vt:lpstr>
      <vt:lpstr>From Transition Table to  Excitation Table</vt:lpstr>
      <vt:lpstr>Completing the Design with  D-flip-flops</vt:lpstr>
      <vt:lpstr>Realizations using PLDs</vt:lpstr>
      <vt:lpstr>PROM Realization</vt:lpstr>
      <vt:lpstr>PLA Realization</vt:lpstr>
      <vt:lpstr>PLA Realization</vt:lpstr>
      <vt:lpstr>Additional Example</vt:lpstr>
      <vt:lpstr>From Transition Table to  Excitation Table</vt:lpstr>
      <vt:lpstr>K-Maps</vt:lpstr>
      <vt:lpstr>K-Maps</vt:lpstr>
      <vt:lpstr>Additional Example</vt:lpstr>
      <vt:lpstr>Recall 0110/1001 Sequence Recognizer</vt:lpstr>
      <vt:lpstr>Alternative State Table</vt:lpstr>
      <vt:lpstr>Implication Table</vt:lpstr>
      <vt:lpstr>Implication Table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Dachman-Soled</dc:creator>
  <cp:lastModifiedBy>Dana Dachman-Soled</cp:lastModifiedBy>
  <cp:revision>10</cp:revision>
  <cp:lastPrinted>2014-12-11T17:58:59Z</cp:lastPrinted>
  <dcterms:created xsi:type="dcterms:W3CDTF">2014-12-05T04:32:55Z</dcterms:created>
  <dcterms:modified xsi:type="dcterms:W3CDTF">2014-12-12T06:20:17Z</dcterms:modified>
</cp:coreProperties>
</file>