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64" r:id="rId3"/>
    <p:sldId id="268" r:id="rId4"/>
    <p:sldId id="265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6" r:id="rId13"/>
    <p:sldId id="283" r:id="rId14"/>
    <p:sldId id="284" r:id="rId15"/>
    <p:sldId id="285" r:id="rId16"/>
    <p:sldId id="286" r:id="rId17"/>
    <p:sldId id="267" r:id="rId18"/>
    <p:sldId id="269" r:id="rId19"/>
    <p:sldId id="270" r:id="rId20"/>
    <p:sldId id="271" r:id="rId21"/>
    <p:sldId id="272" r:id="rId22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63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C58C7134-C0AC-4092-8C88-6E9DDC86F555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426EA81A-322D-401F-B3A2-512023B83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48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749EF-2358-4DB0-BACF-750234B0A494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BEF6A-A493-480E-BE4F-C1E47F58C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37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749EF-2358-4DB0-BACF-750234B0A494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BEF6A-A493-480E-BE4F-C1E47F58C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167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749EF-2358-4DB0-BACF-750234B0A494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BEF6A-A493-480E-BE4F-C1E47F58C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256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749EF-2358-4DB0-BACF-750234B0A494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BEF6A-A493-480E-BE4F-C1E47F58C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69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749EF-2358-4DB0-BACF-750234B0A494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BEF6A-A493-480E-BE4F-C1E47F58C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115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749EF-2358-4DB0-BACF-750234B0A494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BEF6A-A493-480E-BE4F-C1E47F58C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5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749EF-2358-4DB0-BACF-750234B0A494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BEF6A-A493-480E-BE4F-C1E47F58C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126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749EF-2358-4DB0-BACF-750234B0A494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BEF6A-A493-480E-BE4F-C1E47F58C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88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749EF-2358-4DB0-BACF-750234B0A494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BEF6A-A493-480E-BE4F-C1E47F58C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642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749EF-2358-4DB0-BACF-750234B0A494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BEF6A-A493-480E-BE4F-C1E47F58C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18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749EF-2358-4DB0-BACF-750234B0A494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BEF6A-A493-480E-BE4F-C1E47F58C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13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749EF-2358-4DB0-BACF-750234B0A494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BEF6A-A493-480E-BE4F-C1E47F58C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24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ENEE244-02xx</a:t>
            </a:r>
            <a:br>
              <a:rPr lang="en-US" dirty="0" smtClean="0"/>
            </a:br>
            <a:r>
              <a:rPr lang="en-US" dirty="0" smtClean="0"/>
              <a:t>Digital Logic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34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542925"/>
            <a:ext cx="7677150" cy="577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341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Simplification of Boolean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2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Formulation of the Simplification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evaluation factors for a logic network should be considered?</a:t>
            </a:r>
          </a:p>
          <a:p>
            <a:pPr lvl="1"/>
            <a:r>
              <a:rPr lang="en-US" dirty="0" smtClean="0"/>
              <a:t>Cost (of components, design, construction, maintenance)</a:t>
            </a:r>
          </a:p>
          <a:p>
            <a:pPr lvl="1"/>
            <a:r>
              <a:rPr lang="en-US" dirty="0" smtClean="0"/>
              <a:t>Reliability (highly reliable components, redundancy)</a:t>
            </a:r>
          </a:p>
          <a:p>
            <a:pPr lvl="1"/>
            <a:r>
              <a:rPr lang="en-US" dirty="0" smtClean="0"/>
              <a:t>Time it takes for network to respond to changes at its inputs.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876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Minimal Response Time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Achieved by minimizing the number of levels of logic that a signal must pass through.</a:t>
            </a:r>
          </a:p>
          <a:p>
            <a:r>
              <a:rPr lang="en-US" dirty="0" smtClean="0"/>
              <a:t>Always possible to construct any logic network with at most two levels under the double-rail logic assumption.</a:t>
            </a:r>
          </a:p>
          <a:p>
            <a:pPr lvl="1"/>
            <a:r>
              <a:rPr lang="en-US" dirty="0" smtClean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96804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Minimal Component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Assume this is the only other factor influencing the merit evaluation of a logic network.</a:t>
            </a:r>
          </a:p>
          <a:p>
            <a:r>
              <a:rPr lang="en-US" dirty="0" smtClean="0"/>
              <a:t>In general, there are many two-level realizations.</a:t>
            </a:r>
          </a:p>
          <a:p>
            <a:r>
              <a:rPr lang="en-US" dirty="0" smtClean="0"/>
              <a:t>Determine the normal formula with minimal component cost.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Number of gates </a:t>
            </a:r>
            <a:r>
              <a:rPr lang="en-US" dirty="0" smtClean="0"/>
              <a:t>is one greater than the number of terms with more than one literal in the expression.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Number of gate inputs </a:t>
            </a:r>
            <a:r>
              <a:rPr lang="en-US" dirty="0" smtClean="0"/>
              <a:t>is equal to the number of literals in the expression plus the number of terms containing more than one literal.</a:t>
            </a:r>
          </a:p>
          <a:p>
            <a:r>
              <a:rPr lang="en-US" dirty="0" smtClean="0"/>
              <a:t>Using these criteria can obtain a measure of a Boolean expression’s complexity called the </a:t>
            </a:r>
            <a:r>
              <a:rPr lang="en-US" dirty="0" smtClean="0">
                <a:solidFill>
                  <a:srgbClr val="FF0000"/>
                </a:solidFill>
              </a:rPr>
              <a:t>cost</a:t>
            </a:r>
            <a:r>
              <a:rPr lang="en-US" dirty="0" smtClean="0"/>
              <a:t> of the expression.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660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Simplification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determination of Boolean expressions that satisfy some criterion of </a:t>
            </a:r>
            <a:r>
              <a:rPr lang="en-US" dirty="0" err="1" smtClean="0"/>
              <a:t>minimality</a:t>
            </a:r>
            <a:r>
              <a:rPr lang="en-US" dirty="0" smtClean="0"/>
              <a:t> is the simplification or minimization problem.</a:t>
            </a:r>
          </a:p>
          <a:p>
            <a:r>
              <a:rPr lang="en-US" dirty="0" smtClean="0"/>
              <a:t>We will assume cost is determined by number of gate inputs.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481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Terms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product or sum of literals in which no variable appears more than once.</a:t>
                </a:r>
              </a:p>
              <a:p>
                <a:r>
                  <a:rPr lang="en-US" dirty="0" smtClean="0"/>
                  <a:t>Can obtain a fundamental term by noting:</a:t>
                </a:r>
              </a:p>
              <a:p>
                <a:pPr marL="457200" lvl="1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=1</m:t>
                    </m:r>
                  </m:oMath>
                </a14:m>
                <a:endParaRPr lang="en-US" dirty="0" smtClean="0"/>
              </a:p>
              <a:p>
                <a:pPr marL="457200" lvl="1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⋅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endParaRPr lang="en-US" b="0" dirty="0" smtClean="0"/>
              </a:p>
              <a:p>
                <a:pPr marL="457200" lvl="1" indent="0">
                  <a:buNone/>
                </a:pP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b="0" dirty="0" smtClean="0"/>
              </a:p>
              <a:p>
                <a:pPr marL="457200" lvl="1" indent="0">
                  <a:buNone/>
                </a:pP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⋅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262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</a:t>
            </a:r>
            <a:r>
              <a:rPr lang="en-US" dirty="0" err="1" smtClean="0"/>
              <a:t>Implicants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implies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0" smtClean="0">
                        <a:latin typeface="Cambria Math"/>
                      </a:rPr>
                      <m:t> 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→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There is no assignment of values to the n variables that makes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equal to 1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equal to 0.</a:t>
                </a:r>
              </a:p>
              <a:p>
                <a:pPr lvl="1"/>
                <a:r>
                  <a:rPr lang="en-US" dirty="0" smtClean="0"/>
                  <a:t>Whenever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equals 1,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must also equal 1.</a:t>
                </a:r>
              </a:p>
              <a:p>
                <a:pPr lvl="1"/>
                <a:r>
                  <a:rPr lang="en-US" dirty="0" smtClean="0"/>
                  <a:t>Whenever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equals 0,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must also equal 0.</a:t>
                </a:r>
              </a:p>
              <a:p>
                <a:r>
                  <a:rPr lang="en-US" dirty="0" smtClean="0"/>
                  <a:t>Concept can be applied to terms and formulas.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17" r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450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𝑥𝑦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𝑦𝑧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𝑥𝑦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𝑦𝑧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ba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z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bar>
                          <m:barPr>
                            <m:pos m:val="top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ba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, </m:t>
                    </m:r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)(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532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Case of Disjunctive Normal Formula</a:t>
            </a:r>
            <a:endParaRPr lang="en-US" dirty="0" smtClean="0"/>
          </a:p>
          <a:p>
            <a:pPr lvl="1"/>
            <a:r>
              <a:rPr lang="en-US" dirty="0" smtClean="0"/>
              <a:t>Sum-of-products form</a:t>
            </a:r>
          </a:p>
          <a:p>
            <a:pPr lvl="1"/>
            <a:r>
              <a:rPr lang="en-US" dirty="0" smtClean="0"/>
              <a:t>Each of the product terms implies the function being described by the formula</a:t>
            </a:r>
          </a:p>
          <a:p>
            <a:pPr lvl="1"/>
            <a:r>
              <a:rPr lang="en-US" dirty="0" smtClean="0"/>
              <a:t>Whenever product term has value 1, function must also have value 1.</a:t>
            </a:r>
          </a:p>
          <a:p>
            <a:r>
              <a:rPr lang="en-US" dirty="0" smtClean="0"/>
              <a:t>Case of Conjunctive Normal Formula</a:t>
            </a:r>
          </a:p>
          <a:p>
            <a:pPr lvl="1"/>
            <a:r>
              <a:rPr lang="en-US" dirty="0" smtClean="0"/>
              <a:t>Product-of-sums form</a:t>
            </a:r>
          </a:p>
          <a:p>
            <a:pPr lvl="1"/>
            <a:r>
              <a:rPr lang="en-US" dirty="0" smtClean="0"/>
              <a:t>Each sum term is implied by the function</a:t>
            </a:r>
          </a:p>
          <a:p>
            <a:pPr lvl="1"/>
            <a:r>
              <a:rPr lang="en-US" dirty="0" smtClean="0"/>
              <a:t>Whenever the sum term has value 0, the function must also have value 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51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3 due on Thursday.</a:t>
            </a:r>
          </a:p>
          <a:p>
            <a:r>
              <a:rPr lang="en-US" dirty="0" smtClean="0"/>
              <a:t>Review session will be held by Shang during class on Thursday.</a:t>
            </a:r>
          </a:p>
          <a:p>
            <a:r>
              <a:rPr lang="en-US" dirty="0" smtClean="0"/>
              <a:t>Midterm on Tuesday, Sept. 30.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98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Subsumes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47800"/>
                <a:ext cx="8229600" cy="487680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A term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is said to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subsume</a:t>
                </a:r>
                <a:r>
                  <a:rPr lang="en-US" dirty="0" smtClean="0"/>
                  <a:t> a term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err="1" smtClean="0"/>
                  <a:t>iff</a:t>
                </a:r>
                <a:r>
                  <a:rPr lang="en-US" dirty="0" smtClean="0"/>
                  <a:t> all the literals of the term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are also literals of the term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Example: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bar>
                    <m:r>
                      <a:rPr lang="en-US" b="0" i="0" smtClean="0">
                        <a:latin typeface="Cambria Math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bar>
                    <m:r>
                      <a:rPr lang="en-US" b="0" i="0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ba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+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bar>
                  </m:oMath>
                </a14:m>
                <a:endParaRPr lang="en-US" dirty="0" smtClean="0"/>
              </a:p>
              <a:p>
                <a:r>
                  <a:rPr lang="en-US" dirty="0" smtClean="0"/>
                  <a:t>If a product term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subsumes a product term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implies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  <a:p>
                <a:pPr lvl="1"/>
                <a:r>
                  <a:rPr lang="en-US" dirty="0" smtClean="0"/>
                  <a:t>Why?</a:t>
                </a:r>
              </a:p>
              <a:p>
                <a:r>
                  <a:rPr lang="en-US" dirty="0" smtClean="0"/>
                  <a:t>If a sum term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 smtClean="0"/>
                  <a:t> subsumes a sum term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dirty="0" smtClean="0"/>
                  <a:t>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dirty="0" smtClean="0"/>
                  <a:t> implies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  <a:p>
                <a:pPr lvl="1"/>
                <a:r>
                  <a:rPr lang="en-US" dirty="0" smtClean="0"/>
                  <a:t>Why?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47800"/>
                <a:ext cx="8229600" cy="4876800"/>
              </a:xfrm>
              <a:blipFill rotWithShape="1">
                <a:blip r:embed="rId2"/>
                <a:stretch>
                  <a:fillRect l="-1481" t="-3250" r="-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03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Subsumes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Theorem:</a:t>
                </a:r>
              </a:p>
              <a:p>
                <a:pPr lvl="1"/>
                <a:r>
                  <a:rPr lang="en-US" dirty="0" smtClean="0"/>
                  <a:t>If one term subsumes another in an expression, then the subsuming term can always be deleted from the expression without changing the function being described.</a:t>
                </a:r>
              </a:p>
              <a:p>
                <a:r>
                  <a:rPr lang="en-US" dirty="0" smtClean="0"/>
                  <a:t>CNF: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err="1" smtClean="0">
                        <a:latin typeface="Cambria Math"/>
                      </a:rPr>
                      <m:t>𝑥</m:t>
                    </m:r>
                    <m:r>
                      <a:rPr lang="en-US" i="1" dirty="0" err="1" smtClean="0">
                        <a:latin typeface="Cambria Math"/>
                      </a:rPr>
                      <m:t>+</m:t>
                    </m:r>
                    <m:r>
                      <a:rPr lang="en-US" i="1" dirty="0" err="1" smtClean="0">
                        <a:latin typeface="Cambria Math"/>
                      </a:rPr>
                      <m:t>𝑦</m:t>
                    </m:r>
                    <m:r>
                      <a:rPr lang="en-US" i="1" dirty="0" smtClean="0">
                        <a:latin typeface="Cambria Math"/>
                      </a:rPr>
                      <m:t>)(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 + </m:t>
                    </m:r>
                    <m:r>
                      <a:rPr lang="en-US" i="1" dirty="0" smtClean="0">
                        <a:latin typeface="Cambria Math"/>
                      </a:rPr>
                      <m:t>𝑦</m:t>
                    </m:r>
                    <m:r>
                      <a:rPr lang="en-US" i="1" dirty="0" smtClean="0">
                        <a:latin typeface="Cambria Math"/>
                      </a:rPr>
                      <m:t> + </m:t>
                    </m:r>
                    <m:r>
                      <a:rPr lang="en-US" i="1" dirty="0" smtClean="0">
                        <a:latin typeface="Cambria Math"/>
                      </a:rPr>
                      <m:t>𝑧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DNF: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𝑥𝑦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𝑥𝑦𝑧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873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8 questions, some with multiple parts</a:t>
            </a:r>
          </a:p>
          <a:p>
            <a:r>
              <a:rPr lang="en-US" dirty="0" smtClean="0"/>
              <a:t>Will cover material from Lectures 1-7</a:t>
            </a:r>
          </a:p>
          <a:p>
            <a:r>
              <a:rPr lang="en-US" dirty="0" smtClean="0"/>
              <a:t>Including (list on course webpage):</a:t>
            </a:r>
          </a:p>
          <a:p>
            <a:pPr lvl="1"/>
            <a:r>
              <a:rPr lang="en-US" dirty="0"/>
              <a:t>Positional number systems: basic arithmetic, polynomial and iterative methods of number conversion, special conversion procedures.</a:t>
            </a:r>
          </a:p>
          <a:p>
            <a:pPr lvl="1"/>
            <a:r>
              <a:rPr lang="en-US" dirty="0"/>
              <a:t>Signed numbers and complements: r's complement, (r-1)'s complement, addition and subtraction using r's complement, (r-1)'s complement.</a:t>
            </a:r>
          </a:p>
          <a:p>
            <a:pPr lvl="1"/>
            <a:r>
              <a:rPr lang="en-US" dirty="0"/>
              <a:t>Codes: Error detection, error correction, parity check code, Hamming code.</a:t>
            </a:r>
          </a:p>
          <a:p>
            <a:pPr lvl="1"/>
            <a:r>
              <a:rPr lang="en-US" dirty="0"/>
              <a:t>Boolean Algebra: definition, postulates, theorems, principle of duality.</a:t>
            </a:r>
          </a:p>
          <a:p>
            <a:pPr lvl="1"/>
            <a:r>
              <a:rPr lang="en-US" dirty="0"/>
              <a:t>Boolean formulas and functions: canonical formulas, </a:t>
            </a:r>
            <a:r>
              <a:rPr lang="en-US" dirty="0" err="1"/>
              <a:t>minterm</a:t>
            </a:r>
            <a:r>
              <a:rPr lang="en-US" dirty="0"/>
              <a:t> canonical formulas, </a:t>
            </a:r>
            <a:r>
              <a:rPr lang="en-US" dirty="0" err="1"/>
              <a:t>maxterm</a:t>
            </a:r>
            <a:r>
              <a:rPr lang="en-US" dirty="0"/>
              <a:t> canonical formulas, m-Notation, M-notation, manipulation and simplification of Boolean formulas</a:t>
            </a:r>
          </a:p>
          <a:p>
            <a:pPr lvl="1"/>
            <a:r>
              <a:rPr lang="en-US" dirty="0"/>
              <a:t>Gates and combinational networks: various types of gates, universal gates, synthesis procedure, </a:t>
            </a:r>
            <a:r>
              <a:rPr lang="en-US" dirty="0" err="1"/>
              <a:t>Nand</a:t>
            </a:r>
            <a:r>
              <a:rPr lang="en-US" dirty="0"/>
              <a:t> and Nor gate realizations.</a:t>
            </a:r>
          </a:p>
          <a:p>
            <a:pPr lvl="1"/>
            <a:r>
              <a:rPr lang="en-US" dirty="0"/>
              <a:t>Incomplete Boolean functions and don't care conditions: truth table representation, </a:t>
            </a:r>
            <a:r>
              <a:rPr lang="en-US" dirty="0" err="1"/>
              <a:t>satisfiability</a:t>
            </a:r>
            <a:r>
              <a:rPr lang="en-US" dirty="0"/>
              <a:t> don't cares, observability don't cares.</a:t>
            </a:r>
          </a:p>
          <a:p>
            <a:pPr lvl="1"/>
            <a:r>
              <a:rPr lang="en-US" dirty="0"/>
              <a:t>Gate properties: noise margins, fan-out, propagation delays, power dissipation.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58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Last time:</a:t>
            </a:r>
          </a:p>
          <a:p>
            <a:pPr lvl="1"/>
            <a:r>
              <a:rPr lang="en-US" dirty="0" smtClean="0"/>
              <a:t>Universal Gates (3.9.3)</a:t>
            </a:r>
          </a:p>
          <a:p>
            <a:pPr lvl="1"/>
            <a:r>
              <a:rPr lang="en-US" dirty="0" smtClean="0"/>
              <a:t>NAND/NOR/XOR Gate Realizations (3.9.4-3.9.6)</a:t>
            </a:r>
          </a:p>
          <a:p>
            <a:pPr lvl="1"/>
            <a:r>
              <a:rPr lang="en-US" dirty="0" smtClean="0"/>
              <a:t>Gate Properties (3.10)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This time:</a:t>
            </a:r>
          </a:p>
          <a:p>
            <a:pPr lvl="1"/>
            <a:r>
              <a:rPr lang="en-US" dirty="0" smtClean="0"/>
              <a:t>Some examples of Synthesis Procedure</a:t>
            </a:r>
          </a:p>
          <a:p>
            <a:pPr lvl="1"/>
            <a:r>
              <a:rPr lang="en-US" dirty="0" smtClean="0"/>
              <a:t>The simplification problem (4.1)</a:t>
            </a:r>
          </a:p>
          <a:p>
            <a:pPr lvl="1"/>
            <a:r>
              <a:rPr lang="en-US" dirty="0" smtClean="0"/>
              <a:t>Prime </a:t>
            </a:r>
            <a:r>
              <a:rPr lang="en-US" dirty="0" err="1" smtClean="0"/>
              <a:t>Implicants</a:t>
            </a:r>
            <a:r>
              <a:rPr lang="en-US" dirty="0" smtClean="0"/>
              <a:t> (4.2)</a:t>
            </a:r>
          </a:p>
          <a:p>
            <a:pPr lvl="1"/>
            <a:r>
              <a:rPr lang="en-US" dirty="0" smtClean="0"/>
              <a:t>Prime Implicates (4.3)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21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 Procedure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3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High-level description:  A function with finite domain and range.</a:t>
            </a:r>
          </a:p>
          <a:p>
            <a:r>
              <a:rPr lang="en-US" dirty="0" smtClean="0"/>
              <a:t>Binary-level:  All input-output variables are binary.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96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514350"/>
            <a:ext cx="7724775" cy="582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579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3" y="533400"/>
            <a:ext cx="7686675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348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533400"/>
            <a:ext cx="767715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168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3527</TotalTime>
  <Words>868</Words>
  <Application>Microsoft Office PowerPoint</Application>
  <PresentationFormat>On-screen Show (4:3)</PresentationFormat>
  <Paragraphs>94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ENEE244-02xx Digital Logic Design</vt:lpstr>
      <vt:lpstr>Announcements</vt:lpstr>
      <vt:lpstr>First Exam</vt:lpstr>
      <vt:lpstr>Agenda</vt:lpstr>
      <vt:lpstr>Synthesis Procedure Examples</vt:lpstr>
      <vt:lpstr>Synthesis Procedure</vt:lpstr>
      <vt:lpstr>PowerPoint Presentation</vt:lpstr>
      <vt:lpstr>PowerPoint Presentation</vt:lpstr>
      <vt:lpstr>PowerPoint Presentation</vt:lpstr>
      <vt:lpstr>PowerPoint Presentation</vt:lpstr>
      <vt:lpstr>Simplification of Boolean Expressions</vt:lpstr>
      <vt:lpstr>Formulation of the Simplification Problem</vt:lpstr>
      <vt:lpstr>Minimal Response Time </vt:lpstr>
      <vt:lpstr>Minimal Component Cost</vt:lpstr>
      <vt:lpstr>The Simplification Problem</vt:lpstr>
      <vt:lpstr>Fundamental Terms</vt:lpstr>
      <vt:lpstr>Prime Implicants</vt:lpstr>
      <vt:lpstr>Examples</vt:lpstr>
      <vt:lpstr>Examples</vt:lpstr>
      <vt:lpstr>Subsumes</vt:lpstr>
      <vt:lpstr>Subsumes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Dachman-Soled</dc:creator>
  <cp:lastModifiedBy>Dana Dachman-Soled</cp:lastModifiedBy>
  <cp:revision>14</cp:revision>
  <cp:lastPrinted>2014-09-23T17:43:31Z</cp:lastPrinted>
  <dcterms:created xsi:type="dcterms:W3CDTF">2014-09-22T03:17:00Z</dcterms:created>
  <dcterms:modified xsi:type="dcterms:W3CDTF">2014-09-24T14:04:43Z</dcterms:modified>
</cp:coreProperties>
</file>